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charts/chart13.xml" ContentType="application/vnd.openxmlformats-officedocument.drawingml.char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30.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Default Extension="xlsx" ContentType="application/vnd.openxmlformats-officedocument.spreadsheetml.sheet"/>
  <Override PartName="/ppt/slides/slide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charts/chart8.xml" ContentType="application/vnd.openxmlformats-officedocument.drawingml.chart+xml"/>
  <Override PartName="/ppt/notesSlides/notesSlide22.xml" ContentType="application/vnd.openxmlformats-officedocument.presentationml.notesSlide+xml"/>
  <Override PartName="/ppt/charts/chart12.xml" ContentType="application/vnd.openxmlformats-officedocument.drawingml.chart+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charts/chart6.xml" ContentType="application/vnd.openxmlformats-officedocument.drawingml.chart+xml"/>
  <Override PartName="/ppt/notesSlides/notesSlide20.xml" ContentType="application/vnd.openxmlformats-officedocument.presentationml.notesSlide+xml"/>
  <Override PartName="/ppt/charts/chart10.xml" ContentType="application/vnd.openxmlformats-officedocument.drawingml.chart+xml"/>
  <Override PartName="/ppt/notesSlides/notesSlide3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7"/>
  </p:notesMasterIdLst>
  <p:sldIdLst>
    <p:sldId id="256" r:id="rId4"/>
    <p:sldId id="346" r:id="rId5"/>
    <p:sldId id="345" r:id="rId6"/>
    <p:sldId id="304" r:id="rId7"/>
    <p:sldId id="305" r:id="rId8"/>
    <p:sldId id="297" r:id="rId9"/>
    <p:sldId id="310" r:id="rId10"/>
    <p:sldId id="307" r:id="rId11"/>
    <p:sldId id="315" r:id="rId12"/>
    <p:sldId id="311" r:id="rId13"/>
    <p:sldId id="309" r:id="rId14"/>
    <p:sldId id="318" r:id="rId15"/>
    <p:sldId id="320" r:id="rId16"/>
    <p:sldId id="319" r:id="rId17"/>
    <p:sldId id="313" r:id="rId18"/>
    <p:sldId id="331" r:id="rId19"/>
    <p:sldId id="328" r:id="rId20"/>
    <p:sldId id="314" r:id="rId21"/>
    <p:sldId id="321" r:id="rId22"/>
    <p:sldId id="324" r:id="rId23"/>
    <p:sldId id="325" r:id="rId24"/>
    <p:sldId id="327" r:id="rId25"/>
    <p:sldId id="326" r:id="rId26"/>
    <p:sldId id="269" r:id="rId27"/>
    <p:sldId id="275" r:id="rId28"/>
    <p:sldId id="333" r:id="rId29"/>
    <p:sldId id="334" r:id="rId30"/>
    <p:sldId id="294" r:id="rId31"/>
    <p:sldId id="298" r:id="rId32"/>
    <p:sldId id="281" r:id="rId33"/>
    <p:sldId id="340" r:id="rId34"/>
    <p:sldId id="341" r:id="rId35"/>
    <p:sldId id="347" r:id="rId36"/>
    <p:sldId id="343" r:id="rId37"/>
    <p:sldId id="344" r:id="rId38"/>
    <p:sldId id="336" r:id="rId39"/>
    <p:sldId id="337" r:id="rId40"/>
    <p:sldId id="350" r:id="rId41"/>
    <p:sldId id="348" r:id="rId42"/>
    <p:sldId id="349" r:id="rId43"/>
    <p:sldId id="338" r:id="rId44"/>
    <p:sldId id="339" r:id="rId45"/>
    <p:sldId id="276"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D6"/>
    <a:srgbClr val="008FFA"/>
    <a:srgbClr val="EEF0A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autoAdjust="0"/>
    <p:restoredTop sz="89833" autoAdjust="0"/>
  </p:normalViewPr>
  <p:slideViewPr>
    <p:cSldViewPr>
      <p:cViewPr>
        <p:scale>
          <a:sx n="56" d="100"/>
          <a:sy n="56" d="100"/>
        </p:scale>
        <p:origin x="-744" y="-48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amela\Desktop\RENCI\Copy%20of%20Copy%20of%20Copy%20of%20BEF_MetaMaster_2011_08_29_PLRsummary.xl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Pamela\Desktop\RENCI\2014_07_21_Taxonomic_hierarchy_Summary.xls"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Pamela\Desktop\RENCI\2014_07_21_Taxonomic_hierarchy_Summary.xls"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Pamela\Desktop\RENCI\Copy%20of%20Copy%20of%20Copy%20of%20BEF_MetaMaster_2011_08_29_PLRsummary.xls" TargetMode="Externa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Pamela\Desktop\RENCI\Copy%20of%20Copy%20of%20Copy%20of%20BEF_MetaMaster_2011_08_29_PLRsummary.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Pamela\Desktop\RENCI\Copy%20of%20Copy%20of%20Copy%20of%20BEF_MetaMaster_2011_08_29_PLRsummary.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Pamela\Desktop\RENCI\Copy%20of%20Copy%20of%20Copy%20of%20BEF_MetaMaster_2011_08_29_PLRsummary.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Pamela\Desktop\RENCI\Copy%20of%20Copy%20of%20Copy%20of%20BEF_MetaMaster_2011_08_29_PLRsummary.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Pamela\Desktop\RENCI\Copy%20of%20Copy%20of%20Copy%20of%20BEF_MetaMaster_2011_08_29_PLRsummary.xls"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Pamela\Desktop\RENCI\2014_07_21_Taxonomic_hierarchy_Summary.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Pamela\Desktop\RENCI\2014_07_21_Taxonomic_hierarchy_Summary.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Pamela\Dropbox\OSS%20Dimensions%20of%20biodiversity\Data\2014_07_24_Taxonomic_hierarchy_Summary_FINA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chart>
    <c:plotArea>
      <c:layout/>
      <c:pieChart>
        <c:varyColors val="1"/>
        <c:ser>
          <c:idx val="0"/>
          <c:order val="0"/>
          <c:cat>
            <c:strRef>
              <c:f>SummaryPLR!$E$4:$E$9</c:f>
              <c:strCache>
                <c:ptCount val="6"/>
                <c:pt idx="0">
                  <c:v>Primary producer</c:v>
                </c:pt>
                <c:pt idx="1">
                  <c:v>Detritivore</c:v>
                </c:pt>
                <c:pt idx="2">
                  <c:v>Predator</c:v>
                </c:pt>
                <c:pt idx="3">
                  <c:v>Mixed</c:v>
                </c:pt>
                <c:pt idx="4">
                  <c:v>Organic matter (dead)</c:v>
                </c:pt>
                <c:pt idx="5">
                  <c:v>Herbivore</c:v>
                </c:pt>
              </c:strCache>
            </c:strRef>
          </c:cat>
          <c:val>
            <c:numRef>
              <c:f>SummaryPLR!$F$4:$F$9</c:f>
              <c:numCache>
                <c:formatCode>General</c:formatCode>
                <c:ptCount val="6"/>
                <c:pt idx="0">
                  <c:v>688</c:v>
                </c:pt>
                <c:pt idx="1">
                  <c:v>140</c:v>
                </c:pt>
                <c:pt idx="2">
                  <c:v>198</c:v>
                </c:pt>
                <c:pt idx="3">
                  <c:v>6</c:v>
                </c:pt>
                <c:pt idx="4">
                  <c:v>230</c:v>
                </c:pt>
                <c:pt idx="5">
                  <c:v>159</c:v>
                </c:pt>
              </c:numCache>
            </c:numRef>
          </c:val>
        </c:ser>
        <c:firstSliceAng val="0"/>
      </c:pieChart>
    </c:plotArea>
    <c:legend>
      <c:legendPos val="r"/>
      <c:layout>
        <c:manualLayout>
          <c:xMode val="edge"/>
          <c:yMode val="edge"/>
          <c:x val="0.5806178915135608"/>
          <c:y val="0"/>
          <c:w val="0.41590988626421699"/>
          <c:h val="0.95833333333333337"/>
        </c:manualLayout>
      </c:layout>
    </c:legend>
    <c:plotVisOnly val="1"/>
  </c:chart>
  <c:txPr>
    <a:bodyPr/>
    <a:lstStyle/>
    <a:p>
      <a:pPr>
        <a:defRPr sz="1400"/>
      </a:pPr>
      <a:endParaRPr lang="en-US"/>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pieChart>
        <c:varyColors val="1"/>
        <c:firstSliceAng val="0"/>
      </c:pieChart>
    </c:plotArea>
    <c:legend>
      <c:legendPos val="r"/>
      <c:layout/>
      <c:txPr>
        <a:bodyPr/>
        <a:lstStyle/>
        <a:p>
          <a:pPr>
            <a:defRPr sz="1400"/>
          </a:pPr>
          <a:endParaRPr lang="en-US"/>
        </a:p>
      </c:txPr>
    </c:legend>
    <c:plotVisOnly val="1"/>
  </c:chart>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chart>
    <c:plotArea>
      <c:layout/>
      <c:pieChart>
        <c:varyColors val="1"/>
        <c:firstSliceAng val="0"/>
      </c:pieChart>
    </c:plotArea>
    <c:legend>
      <c:legendPos val="r"/>
      <c:layout>
        <c:manualLayout>
          <c:xMode val="edge"/>
          <c:yMode val="edge"/>
          <c:x val="0.71781607487743249"/>
          <c:y val="0.44896118248376843"/>
          <c:w val="0.26017134650621454"/>
          <c:h val="0.33881026384859869"/>
        </c:manualLayout>
      </c:layout>
      <c:txPr>
        <a:bodyPr/>
        <a:lstStyle/>
        <a:p>
          <a:pPr>
            <a:defRPr sz="1400"/>
          </a:pPr>
          <a:endParaRPr lang="en-US"/>
        </a:p>
      </c:txPr>
    </c:legend>
    <c:plotVisOnly val="1"/>
  </c:chart>
  <c:externalData r:id="rId1"/>
</c:chartSpace>
</file>

<file path=ppt/charts/chart12.xml><?xml version="1.0" encoding="utf-8"?>
<c:chartSpace xmlns:c="http://schemas.openxmlformats.org/drawingml/2006/chart" xmlns:a="http://schemas.openxmlformats.org/drawingml/2006/main" xmlns:r="http://schemas.openxmlformats.org/officeDocument/2006/relationships">
  <c:lang val="en-US"/>
  <c:style val="1"/>
  <c:chart>
    <c:autoTitleDeleted val="1"/>
    <c:plotArea>
      <c:layout>
        <c:manualLayout>
          <c:layoutTarget val="inner"/>
          <c:xMode val="edge"/>
          <c:yMode val="edge"/>
          <c:x val="0.11786677702257872"/>
          <c:y val="2.5348218458993994E-2"/>
          <c:w val="0.83736373866921288"/>
          <c:h val="0.90367004638118864"/>
        </c:manualLayout>
      </c:layout>
      <c:scatterChart>
        <c:scatterStyle val="lineMarker"/>
        <c:ser>
          <c:idx val="0"/>
          <c:order val="0"/>
          <c:tx>
            <c:strRef>
              <c:f>GoodBits_PLR!$H$1</c:f>
              <c:strCache>
                <c:ptCount val="1"/>
                <c:pt idx="0">
                  <c:v>LRR1</c:v>
                </c:pt>
              </c:strCache>
            </c:strRef>
          </c:tx>
          <c:spPr>
            <a:ln w="28575">
              <a:noFill/>
            </a:ln>
          </c:spPr>
          <c:xVal>
            <c:numRef>
              <c:f>GoodBits_PLR!$G$2:$G$1334</c:f>
              <c:numCache>
                <c:formatCode>General</c:formatCode>
                <c:ptCount val="1333"/>
                <c:pt idx="0">
                  <c:v>2</c:v>
                </c:pt>
                <c:pt idx="1">
                  <c:v>2</c:v>
                </c:pt>
                <c:pt idx="2">
                  <c:v>2</c:v>
                </c:pt>
                <c:pt idx="3">
                  <c:v>2</c:v>
                </c:pt>
                <c:pt idx="4">
                  <c:v>2</c:v>
                </c:pt>
                <c:pt idx="5">
                  <c:v>2</c:v>
                </c:pt>
                <c:pt idx="6">
                  <c:v>4</c:v>
                </c:pt>
                <c:pt idx="7">
                  <c:v>7</c:v>
                </c:pt>
                <c:pt idx="8">
                  <c:v>4</c:v>
                </c:pt>
                <c:pt idx="9">
                  <c:v>5</c:v>
                </c:pt>
                <c:pt idx="10">
                  <c:v>5</c:v>
                </c:pt>
                <c:pt idx="11">
                  <c:v>7</c:v>
                </c:pt>
                <c:pt idx="12">
                  <c:v>5</c:v>
                </c:pt>
                <c:pt idx="13">
                  <c:v>2</c:v>
                </c:pt>
                <c:pt idx="14">
                  <c:v>2</c:v>
                </c:pt>
                <c:pt idx="15">
                  <c:v>2</c:v>
                </c:pt>
                <c:pt idx="16">
                  <c:v>2</c:v>
                </c:pt>
                <c:pt idx="17">
                  <c:v>5</c:v>
                </c:pt>
                <c:pt idx="18">
                  <c:v>2</c:v>
                </c:pt>
                <c:pt idx="19">
                  <c:v>2</c:v>
                </c:pt>
                <c:pt idx="20">
                  <c:v>2</c:v>
                </c:pt>
                <c:pt idx="21">
                  <c:v>5</c:v>
                </c:pt>
                <c:pt idx="22">
                  <c:v>5</c:v>
                </c:pt>
                <c:pt idx="23">
                  <c:v>3</c:v>
                </c:pt>
                <c:pt idx="24">
                  <c:v>2</c:v>
                </c:pt>
                <c:pt idx="25">
                  <c:v>2</c:v>
                </c:pt>
                <c:pt idx="26">
                  <c:v>4</c:v>
                </c:pt>
                <c:pt idx="27">
                  <c:v>2</c:v>
                </c:pt>
                <c:pt idx="28">
                  <c:v>5</c:v>
                </c:pt>
                <c:pt idx="29">
                  <c:v>3</c:v>
                </c:pt>
                <c:pt idx="30">
                  <c:v>3</c:v>
                </c:pt>
                <c:pt idx="31">
                  <c:v>3</c:v>
                </c:pt>
                <c:pt idx="32">
                  <c:v>5</c:v>
                </c:pt>
                <c:pt idx="33">
                  <c:v>2</c:v>
                </c:pt>
                <c:pt idx="34">
                  <c:v>3</c:v>
                </c:pt>
                <c:pt idx="35">
                  <c:v>5</c:v>
                </c:pt>
                <c:pt idx="36">
                  <c:v>2</c:v>
                </c:pt>
                <c:pt idx="37">
                  <c:v>5</c:v>
                </c:pt>
                <c:pt idx="38">
                  <c:v>4</c:v>
                </c:pt>
                <c:pt idx="39">
                  <c:v>5</c:v>
                </c:pt>
                <c:pt idx="40">
                  <c:v>3</c:v>
                </c:pt>
                <c:pt idx="41">
                  <c:v>2</c:v>
                </c:pt>
                <c:pt idx="42">
                  <c:v>3</c:v>
                </c:pt>
                <c:pt idx="43">
                  <c:v>3</c:v>
                </c:pt>
                <c:pt idx="44">
                  <c:v>2</c:v>
                </c:pt>
                <c:pt idx="45">
                  <c:v>3</c:v>
                </c:pt>
                <c:pt idx="46">
                  <c:v>2</c:v>
                </c:pt>
                <c:pt idx="47">
                  <c:v>2</c:v>
                </c:pt>
                <c:pt idx="48">
                  <c:v>2</c:v>
                </c:pt>
                <c:pt idx="49">
                  <c:v>3</c:v>
                </c:pt>
                <c:pt idx="50">
                  <c:v>3</c:v>
                </c:pt>
                <c:pt idx="51">
                  <c:v>2</c:v>
                </c:pt>
                <c:pt idx="52">
                  <c:v>3</c:v>
                </c:pt>
                <c:pt idx="53">
                  <c:v>5</c:v>
                </c:pt>
                <c:pt idx="54">
                  <c:v>5</c:v>
                </c:pt>
                <c:pt idx="55">
                  <c:v>2</c:v>
                </c:pt>
                <c:pt idx="56">
                  <c:v>5</c:v>
                </c:pt>
                <c:pt idx="57">
                  <c:v>2</c:v>
                </c:pt>
                <c:pt idx="58">
                  <c:v>4</c:v>
                </c:pt>
                <c:pt idx="59">
                  <c:v>2</c:v>
                </c:pt>
                <c:pt idx="60">
                  <c:v>2</c:v>
                </c:pt>
                <c:pt idx="61">
                  <c:v>3</c:v>
                </c:pt>
                <c:pt idx="62">
                  <c:v>2</c:v>
                </c:pt>
                <c:pt idx="63">
                  <c:v>2</c:v>
                </c:pt>
                <c:pt idx="64">
                  <c:v>4</c:v>
                </c:pt>
                <c:pt idx="65">
                  <c:v>2</c:v>
                </c:pt>
                <c:pt idx="66">
                  <c:v>4</c:v>
                </c:pt>
                <c:pt idx="67">
                  <c:v>2</c:v>
                </c:pt>
                <c:pt idx="68">
                  <c:v>2</c:v>
                </c:pt>
                <c:pt idx="69">
                  <c:v>2</c:v>
                </c:pt>
                <c:pt idx="70">
                  <c:v>3</c:v>
                </c:pt>
                <c:pt idx="71">
                  <c:v>4</c:v>
                </c:pt>
                <c:pt idx="72">
                  <c:v>2</c:v>
                </c:pt>
                <c:pt idx="73">
                  <c:v>2</c:v>
                </c:pt>
                <c:pt idx="74">
                  <c:v>2</c:v>
                </c:pt>
                <c:pt idx="75">
                  <c:v>2</c:v>
                </c:pt>
                <c:pt idx="76">
                  <c:v>2</c:v>
                </c:pt>
                <c:pt idx="77">
                  <c:v>2</c:v>
                </c:pt>
                <c:pt idx="78">
                  <c:v>3</c:v>
                </c:pt>
                <c:pt idx="79">
                  <c:v>7</c:v>
                </c:pt>
                <c:pt idx="80">
                  <c:v>6</c:v>
                </c:pt>
                <c:pt idx="81">
                  <c:v>3</c:v>
                </c:pt>
                <c:pt idx="82">
                  <c:v>3</c:v>
                </c:pt>
                <c:pt idx="83">
                  <c:v>5</c:v>
                </c:pt>
                <c:pt idx="84">
                  <c:v>3</c:v>
                </c:pt>
                <c:pt idx="85">
                  <c:v>3</c:v>
                </c:pt>
                <c:pt idx="86">
                  <c:v>3</c:v>
                </c:pt>
                <c:pt idx="87">
                  <c:v>2</c:v>
                </c:pt>
                <c:pt idx="88">
                  <c:v>2</c:v>
                </c:pt>
                <c:pt idx="89">
                  <c:v>4</c:v>
                </c:pt>
                <c:pt idx="90">
                  <c:v>2</c:v>
                </c:pt>
                <c:pt idx="91">
                  <c:v>2</c:v>
                </c:pt>
                <c:pt idx="92">
                  <c:v>2</c:v>
                </c:pt>
                <c:pt idx="93">
                  <c:v>2</c:v>
                </c:pt>
                <c:pt idx="94">
                  <c:v>3</c:v>
                </c:pt>
                <c:pt idx="95">
                  <c:v>2</c:v>
                </c:pt>
                <c:pt idx="96">
                  <c:v>2</c:v>
                </c:pt>
                <c:pt idx="97">
                  <c:v>7</c:v>
                </c:pt>
                <c:pt idx="98">
                  <c:v>2</c:v>
                </c:pt>
                <c:pt idx="99">
                  <c:v>2</c:v>
                </c:pt>
                <c:pt idx="100">
                  <c:v>2</c:v>
                </c:pt>
                <c:pt idx="101">
                  <c:v>2</c:v>
                </c:pt>
                <c:pt idx="102">
                  <c:v>3</c:v>
                </c:pt>
                <c:pt idx="103">
                  <c:v>5</c:v>
                </c:pt>
                <c:pt idx="104">
                  <c:v>3</c:v>
                </c:pt>
                <c:pt idx="105">
                  <c:v>3</c:v>
                </c:pt>
                <c:pt idx="106">
                  <c:v>3</c:v>
                </c:pt>
                <c:pt idx="107">
                  <c:v>2</c:v>
                </c:pt>
                <c:pt idx="108">
                  <c:v>5</c:v>
                </c:pt>
                <c:pt idx="109">
                  <c:v>2</c:v>
                </c:pt>
                <c:pt idx="110">
                  <c:v>2</c:v>
                </c:pt>
                <c:pt idx="111">
                  <c:v>5</c:v>
                </c:pt>
                <c:pt idx="112">
                  <c:v>3</c:v>
                </c:pt>
                <c:pt idx="113">
                  <c:v>3</c:v>
                </c:pt>
                <c:pt idx="114">
                  <c:v>2</c:v>
                </c:pt>
                <c:pt idx="115">
                  <c:v>2</c:v>
                </c:pt>
                <c:pt idx="116">
                  <c:v>3</c:v>
                </c:pt>
                <c:pt idx="117">
                  <c:v>3</c:v>
                </c:pt>
                <c:pt idx="118">
                  <c:v>4</c:v>
                </c:pt>
                <c:pt idx="119">
                  <c:v>4</c:v>
                </c:pt>
                <c:pt idx="120">
                  <c:v>2</c:v>
                </c:pt>
                <c:pt idx="121">
                  <c:v>3</c:v>
                </c:pt>
                <c:pt idx="122">
                  <c:v>3</c:v>
                </c:pt>
                <c:pt idx="123">
                  <c:v>3</c:v>
                </c:pt>
                <c:pt idx="124">
                  <c:v>4</c:v>
                </c:pt>
                <c:pt idx="125">
                  <c:v>3</c:v>
                </c:pt>
                <c:pt idx="126">
                  <c:v>5</c:v>
                </c:pt>
                <c:pt idx="127">
                  <c:v>2</c:v>
                </c:pt>
                <c:pt idx="128">
                  <c:v>5</c:v>
                </c:pt>
                <c:pt idx="129">
                  <c:v>2</c:v>
                </c:pt>
                <c:pt idx="130">
                  <c:v>4</c:v>
                </c:pt>
                <c:pt idx="131">
                  <c:v>5</c:v>
                </c:pt>
                <c:pt idx="132">
                  <c:v>3</c:v>
                </c:pt>
                <c:pt idx="133">
                  <c:v>4</c:v>
                </c:pt>
                <c:pt idx="134">
                  <c:v>5</c:v>
                </c:pt>
                <c:pt idx="135">
                  <c:v>5</c:v>
                </c:pt>
                <c:pt idx="136">
                  <c:v>6</c:v>
                </c:pt>
                <c:pt idx="137">
                  <c:v>4</c:v>
                </c:pt>
                <c:pt idx="138">
                  <c:v>3</c:v>
                </c:pt>
                <c:pt idx="139">
                  <c:v>3</c:v>
                </c:pt>
                <c:pt idx="140">
                  <c:v>3</c:v>
                </c:pt>
                <c:pt idx="141">
                  <c:v>5</c:v>
                </c:pt>
                <c:pt idx="142">
                  <c:v>6</c:v>
                </c:pt>
                <c:pt idx="143">
                  <c:v>2</c:v>
                </c:pt>
                <c:pt idx="144">
                  <c:v>3</c:v>
                </c:pt>
                <c:pt idx="145">
                  <c:v>2</c:v>
                </c:pt>
                <c:pt idx="146">
                  <c:v>2</c:v>
                </c:pt>
                <c:pt idx="147">
                  <c:v>5</c:v>
                </c:pt>
                <c:pt idx="148">
                  <c:v>5</c:v>
                </c:pt>
                <c:pt idx="149">
                  <c:v>2</c:v>
                </c:pt>
                <c:pt idx="150">
                  <c:v>2</c:v>
                </c:pt>
                <c:pt idx="151">
                  <c:v>2</c:v>
                </c:pt>
                <c:pt idx="152">
                  <c:v>3</c:v>
                </c:pt>
                <c:pt idx="153">
                  <c:v>4</c:v>
                </c:pt>
                <c:pt idx="154">
                  <c:v>5</c:v>
                </c:pt>
                <c:pt idx="155">
                  <c:v>2</c:v>
                </c:pt>
                <c:pt idx="156">
                  <c:v>3</c:v>
                </c:pt>
                <c:pt idx="157">
                  <c:v>3</c:v>
                </c:pt>
                <c:pt idx="158">
                  <c:v>2</c:v>
                </c:pt>
                <c:pt idx="159">
                  <c:v>4</c:v>
                </c:pt>
                <c:pt idx="160">
                  <c:v>2</c:v>
                </c:pt>
                <c:pt idx="161">
                  <c:v>2</c:v>
                </c:pt>
                <c:pt idx="162">
                  <c:v>5</c:v>
                </c:pt>
                <c:pt idx="163">
                  <c:v>2</c:v>
                </c:pt>
                <c:pt idx="164">
                  <c:v>3</c:v>
                </c:pt>
                <c:pt idx="165">
                  <c:v>2</c:v>
                </c:pt>
                <c:pt idx="166">
                  <c:v>5</c:v>
                </c:pt>
                <c:pt idx="167">
                  <c:v>3</c:v>
                </c:pt>
                <c:pt idx="168">
                  <c:v>3</c:v>
                </c:pt>
                <c:pt idx="169">
                  <c:v>3</c:v>
                </c:pt>
                <c:pt idx="170">
                  <c:v>4</c:v>
                </c:pt>
                <c:pt idx="171">
                  <c:v>3</c:v>
                </c:pt>
                <c:pt idx="172">
                  <c:v>4</c:v>
                </c:pt>
                <c:pt idx="173">
                  <c:v>4</c:v>
                </c:pt>
                <c:pt idx="174">
                  <c:v>3</c:v>
                </c:pt>
                <c:pt idx="175">
                  <c:v>6</c:v>
                </c:pt>
                <c:pt idx="176">
                  <c:v>2</c:v>
                </c:pt>
                <c:pt idx="177">
                  <c:v>2</c:v>
                </c:pt>
                <c:pt idx="178">
                  <c:v>4</c:v>
                </c:pt>
                <c:pt idx="179">
                  <c:v>4</c:v>
                </c:pt>
                <c:pt idx="180">
                  <c:v>2</c:v>
                </c:pt>
                <c:pt idx="181">
                  <c:v>2</c:v>
                </c:pt>
                <c:pt idx="182">
                  <c:v>5</c:v>
                </c:pt>
                <c:pt idx="183">
                  <c:v>2</c:v>
                </c:pt>
                <c:pt idx="184">
                  <c:v>3</c:v>
                </c:pt>
                <c:pt idx="185">
                  <c:v>3</c:v>
                </c:pt>
                <c:pt idx="186">
                  <c:v>3</c:v>
                </c:pt>
                <c:pt idx="187">
                  <c:v>4</c:v>
                </c:pt>
                <c:pt idx="188">
                  <c:v>5</c:v>
                </c:pt>
                <c:pt idx="189">
                  <c:v>6</c:v>
                </c:pt>
                <c:pt idx="190">
                  <c:v>3</c:v>
                </c:pt>
                <c:pt idx="191">
                  <c:v>4</c:v>
                </c:pt>
                <c:pt idx="192">
                  <c:v>4</c:v>
                </c:pt>
                <c:pt idx="193">
                  <c:v>2</c:v>
                </c:pt>
                <c:pt idx="194">
                  <c:v>4</c:v>
                </c:pt>
                <c:pt idx="195">
                  <c:v>4</c:v>
                </c:pt>
                <c:pt idx="196">
                  <c:v>3</c:v>
                </c:pt>
                <c:pt idx="197">
                  <c:v>3</c:v>
                </c:pt>
                <c:pt idx="198">
                  <c:v>3</c:v>
                </c:pt>
                <c:pt idx="199">
                  <c:v>3</c:v>
                </c:pt>
                <c:pt idx="200">
                  <c:v>3</c:v>
                </c:pt>
                <c:pt idx="201">
                  <c:v>3</c:v>
                </c:pt>
                <c:pt idx="202">
                  <c:v>2</c:v>
                </c:pt>
                <c:pt idx="203">
                  <c:v>5</c:v>
                </c:pt>
                <c:pt idx="204">
                  <c:v>2</c:v>
                </c:pt>
                <c:pt idx="205">
                  <c:v>3</c:v>
                </c:pt>
                <c:pt idx="206">
                  <c:v>2</c:v>
                </c:pt>
                <c:pt idx="207">
                  <c:v>3</c:v>
                </c:pt>
                <c:pt idx="208">
                  <c:v>4</c:v>
                </c:pt>
                <c:pt idx="209">
                  <c:v>3</c:v>
                </c:pt>
                <c:pt idx="210">
                  <c:v>4</c:v>
                </c:pt>
                <c:pt idx="211">
                  <c:v>2</c:v>
                </c:pt>
                <c:pt idx="212">
                  <c:v>5</c:v>
                </c:pt>
                <c:pt idx="213">
                  <c:v>3</c:v>
                </c:pt>
                <c:pt idx="214">
                  <c:v>2</c:v>
                </c:pt>
                <c:pt idx="215">
                  <c:v>5</c:v>
                </c:pt>
                <c:pt idx="216">
                  <c:v>2</c:v>
                </c:pt>
                <c:pt idx="217">
                  <c:v>3</c:v>
                </c:pt>
                <c:pt idx="218">
                  <c:v>3</c:v>
                </c:pt>
                <c:pt idx="219">
                  <c:v>5</c:v>
                </c:pt>
                <c:pt idx="220">
                  <c:v>2</c:v>
                </c:pt>
                <c:pt idx="221">
                  <c:v>3</c:v>
                </c:pt>
                <c:pt idx="222">
                  <c:v>2</c:v>
                </c:pt>
                <c:pt idx="223">
                  <c:v>2</c:v>
                </c:pt>
                <c:pt idx="224">
                  <c:v>6</c:v>
                </c:pt>
                <c:pt idx="225">
                  <c:v>12</c:v>
                </c:pt>
                <c:pt idx="226">
                  <c:v>3</c:v>
                </c:pt>
                <c:pt idx="227">
                  <c:v>2</c:v>
                </c:pt>
                <c:pt idx="228">
                  <c:v>2</c:v>
                </c:pt>
                <c:pt idx="229">
                  <c:v>3</c:v>
                </c:pt>
                <c:pt idx="230">
                  <c:v>2</c:v>
                </c:pt>
                <c:pt idx="231">
                  <c:v>5</c:v>
                </c:pt>
                <c:pt idx="232">
                  <c:v>4</c:v>
                </c:pt>
                <c:pt idx="233">
                  <c:v>3</c:v>
                </c:pt>
                <c:pt idx="234">
                  <c:v>5</c:v>
                </c:pt>
                <c:pt idx="235">
                  <c:v>4</c:v>
                </c:pt>
                <c:pt idx="236">
                  <c:v>5</c:v>
                </c:pt>
                <c:pt idx="237">
                  <c:v>4</c:v>
                </c:pt>
                <c:pt idx="238">
                  <c:v>4</c:v>
                </c:pt>
                <c:pt idx="239">
                  <c:v>4</c:v>
                </c:pt>
                <c:pt idx="240">
                  <c:v>2</c:v>
                </c:pt>
                <c:pt idx="241">
                  <c:v>3</c:v>
                </c:pt>
                <c:pt idx="242">
                  <c:v>4</c:v>
                </c:pt>
                <c:pt idx="243">
                  <c:v>3</c:v>
                </c:pt>
                <c:pt idx="244">
                  <c:v>4</c:v>
                </c:pt>
                <c:pt idx="245">
                  <c:v>4</c:v>
                </c:pt>
                <c:pt idx="246">
                  <c:v>5</c:v>
                </c:pt>
                <c:pt idx="247">
                  <c:v>2</c:v>
                </c:pt>
                <c:pt idx="248">
                  <c:v>4</c:v>
                </c:pt>
                <c:pt idx="249">
                  <c:v>4</c:v>
                </c:pt>
                <c:pt idx="250">
                  <c:v>6</c:v>
                </c:pt>
                <c:pt idx="251">
                  <c:v>3</c:v>
                </c:pt>
                <c:pt idx="252">
                  <c:v>2</c:v>
                </c:pt>
                <c:pt idx="253">
                  <c:v>3</c:v>
                </c:pt>
                <c:pt idx="254">
                  <c:v>2</c:v>
                </c:pt>
                <c:pt idx="255">
                  <c:v>5</c:v>
                </c:pt>
                <c:pt idx="256">
                  <c:v>4</c:v>
                </c:pt>
                <c:pt idx="257">
                  <c:v>3</c:v>
                </c:pt>
                <c:pt idx="258">
                  <c:v>2</c:v>
                </c:pt>
                <c:pt idx="259">
                  <c:v>4</c:v>
                </c:pt>
                <c:pt idx="260">
                  <c:v>4</c:v>
                </c:pt>
                <c:pt idx="261">
                  <c:v>5</c:v>
                </c:pt>
                <c:pt idx="262">
                  <c:v>5</c:v>
                </c:pt>
                <c:pt idx="263">
                  <c:v>4</c:v>
                </c:pt>
                <c:pt idx="264">
                  <c:v>3</c:v>
                </c:pt>
                <c:pt idx="265">
                  <c:v>2</c:v>
                </c:pt>
                <c:pt idx="266">
                  <c:v>6</c:v>
                </c:pt>
                <c:pt idx="267">
                  <c:v>2</c:v>
                </c:pt>
                <c:pt idx="268">
                  <c:v>2</c:v>
                </c:pt>
                <c:pt idx="269">
                  <c:v>4</c:v>
                </c:pt>
                <c:pt idx="270">
                  <c:v>4</c:v>
                </c:pt>
                <c:pt idx="271">
                  <c:v>2</c:v>
                </c:pt>
                <c:pt idx="272">
                  <c:v>3</c:v>
                </c:pt>
                <c:pt idx="273">
                  <c:v>3</c:v>
                </c:pt>
                <c:pt idx="274">
                  <c:v>6</c:v>
                </c:pt>
                <c:pt idx="275">
                  <c:v>3</c:v>
                </c:pt>
                <c:pt idx="276">
                  <c:v>4</c:v>
                </c:pt>
                <c:pt idx="277">
                  <c:v>4</c:v>
                </c:pt>
                <c:pt idx="278">
                  <c:v>4</c:v>
                </c:pt>
                <c:pt idx="279">
                  <c:v>5</c:v>
                </c:pt>
                <c:pt idx="280">
                  <c:v>3</c:v>
                </c:pt>
                <c:pt idx="281">
                  <c:v>2</c:v>
                </c:pt>
                <c:pt idx="282">
                  <c:v>4</c:v>
                </c:pt>
                <c:pt idx="283">
                  <c:v>3</c:v>
                </c:pt>
                <c:pt idx="284">
                  <c:v>2</c:v>
                </c:pt>
                <c:pt idx="285">
                  <c:v>2</c:v>
                </c:pt>
                <c:pt idx="286">
                  <c:v>4</c:v>
                </c:pt>
                <c:pt idx="287">
                  <c:v>2</c:v>
                </c:pt>
                <c:pt idx="288">
                  <c:v>2</c:v>
                </c:pt>
                <c:pt idx="289">
                  <c:v>4</c:v>
                </c:pt>
                <c:pt idx="290">
                  <c:v>5</c:v>
                </c:pt>
                <c:pt idx="291">
                  <c:v>2</c:v>
                </c:pt>
                <c:pt idx="292">
                  <c:v>4</c:v>
                </c:pt>
                <c:pt idx="293">
                  <c:v>4</c:v>
                </c:pt>
                <c:pt idx="294">
                  <c:v>2</c:v>
                </c:pt>
                <c:pt idx="295">
                  <c:v>5</c:v>
                </c:pt>
                <c:pt idx="296">
                  <c:v>4</c:v>
                </c:pt>
                <c:pt idx="297">
                  <c:v>2</c:v>
                </c:pt>
                <c:pt idx="298">
                  <c:v>3</c:v>
                </c:pt>
                <c:pt idx="299">
                  <c:v>4</c:v>
                </c:pt>
                <c:pt idx="300">
                  <c:v>3</c:v>
                </c:pt>
                <c:pt idx="301">
                  <c:v>4</c:v>
                </c:pt>
                <c:pt idx="302">
                  <c:v>4</c:v>
                </c:pt>
                <c:pt idx="303">
                  <c:v>4</c:v>
                </c:pt>
                <c:pt idx="304">
                  <c:v>2</c:v>
                </c:pt>
                <c:pt idx="305">
                  <c:v>2</c:v>
                </c:pt>
                <c:pt idx="306">
                  <c:v>4</c:v>
                </c:pt>
                <c:pt idx="307">
                  <c:v>5</c:v>
                </c:pt>
                <c:pt idx="308">
                  <c:v>2</c:v>
                </c:pt>
                <c:pt idx="309">
                  <c:v>5</c:v>
                </c:pt>
                <c:pt idx="310">
                  <c:v>4</c:v>
                </c:pt>
                <c:pt idx="311">
                  <c:v>2</c:v>
                </c:pt>
                <c:pt idx="312">
                  <c:v>2</c:v>
                </c:pt>
                <c:pt idx="313">
                  <c:v>2</c:v>
                </c:pt>
                <c:pt idx="314">
                  <c:v>2</c:v>
                </c:pt>
                <c:pt idx="315">
                  <c:v>2</c:v>
                </c:pt>
                <c:pt idx="316">
                  <c:v>2</c:v>
                </c:pt>
                <c:pt idx="317">
                  <c:v>3</c:v>
                </c:pt>
                <c:pt idx="318">
                  <c:v>4</c:v>
                </c:pt>
                <c:pt idx="319">
                  <c:v>4</c:v>
                </c:pt>
                <c:pt idx="320">
                  <c:v>3</c:v>
                </c:pt>
                <c:pt idx="321">
                  <c:v>3</c:v>
                </c:pt>
                <c:pt idx="322">
                  <c:v>5</c:v>
                </c:pt>
                <c:pt idx="323">
                  <c:v>7</c:v>
                </c:pt>
                <c:pt idx="324">
                  <c:v>2</c:v>
                </c:pt>
                <c:pt idx="325">
                  <c:v>2</c:v>
                </c:pt>
                <c:pt idx="326">
                  <c:v>3</c:v>
                </c:pt>
                <c:pt idx="327">
                  <c:v>3</c:v>
                </c:pt>
                <c:pt idx="328">
                  <c:v>5</c:v>
                </c:pt>
                <c:pt idx="329">
                  <c:v>12</c:v>
                </c:pt>
                <c:pt idx="330">
                  <c:v>2</c:v>
                </c:pt>
                <c:pt idx="331">
                  <c:v>5</c:v>
                </c:pt>
                <c:pt idx="332">
                  <c:v>5</c:v>
                </c:pt>
                <c:pt idx="333">
                  <c:v>4</c:v>
                </c:pt>
                <c:pt idx="334">
                  <c:v>2</c:v>
                </c:pt>
                <c:pt idx="335">
                  <c:v>8</c:v>
                </c:pt>
                <c:pt idx="336">
                  <c:v>5</c:v>
                </c:pt>
                <c:pt idx="337">
                  <c:v>3</c:v>
                </c:pt>
                <c:pt idx="338">
                  <c:v>4</c:v>
                </c:pt>
                <c:pt idx="339">
                  <c:v>3</c:v>
                </c:pt>
                <c:pt idx="340">
                  <c:v>2</c:v>
                </c:pt>
                <c:pt idx="341">
                  <c:v>4</c:v>
                </c:pt>
                <c:pt idx="342">
                  <c:v>3</c:v>
                </c:pt>
                <c:pt idx="343">
                  <c:v>5</c:v>
                </c:pt>
                <c:pt idx="344">
                  <c:v>5</c:v>
                </c:pt>
                <c:pt idx="345">
                  <c:v>2</c:v>
                </c:pt>
                <c:pt idx="346">
                  <c:v>4</c:v>
                </c:pt>
                <c:pt idx="347">
                  <c:v>7</c:v>
                </c:pt>
                <c:pt idx="348">
                  <c:v>2</c:v>
                </c:pt>
                <c:pt idx="349">
                  <c:v>5</c:v>
                </c:pt>
                <c:pt idx="350">
                  <c:v>2</c:v>
                </c:pt>
                <c:pt idx="351">
                  <c:v>5</c:v>
                </c:pt>
                <c:pt idx="352">
                  <c:v>3</c:v>
                </c:pt>
                <c:pt idx="353">
                  <c:v>2</c:v>
                </c:pt>
                <c:pt idx="354">
                  <c:v>3</c:v>
                </c:pt>
                <c:pt idx="355">
                  <c:v>2</c:v>
                </c:pt>
                <c:pt idx="356">
                  <c:v>3</c:v>
                </c:pt>
                <c:pt idx="357">
                  <c:v>3</c:v>
                </c:pt>
                <c:pt idx="358">
                  <c:v>4</c:v>
                </c:pt>
                <c:pt idx="359">
                  <c:v>5</c:v>
                </c:pt>
                <c:pt idx="360">
                  <c:v>2</c:v>
                </c:pt>
                <c:pt idx="361">
                  <c:v>5</c:v>
                </c:pt>
                <c:pt idx="362">
                  <c:v>2</c:v>
                </c:pt>
                <c:pt idx="363">
                  <c:v>4</c:v>
                </c:pt>
                <c:pt idx="364">
                  <c:v>2</c:v>
                </c:pt>
                <c:pt idx="365">
                  <c:v>4</c:v>
                </c:pt>
                <c:pt idx="366">
                  <c:v>2</c:v>
                </c:pt>
                <c:pt idx="367">
                  <c:v>3</c:v>
                </c:pt>
                <c:pt idx="368">
                  <c:v>4</c:v>
                </c:pt>
                <c:pt idx="369">
                  <c:v>5</c:v>
                </c:pt>
                <c:pt idx="370">
                  <c:v>2</c:v>
                </c:pt>
                <c:pt idx="371">
                  <c:v>2</c:v>
                </c:pt>
                <c:pt idx="372">
                  <c:v>5</c:v>
                </c:pt>
                <c:pt idx="373">
                  <c:v>4</c:v>
                </c:pt>
                <c:pt idx="374">
                  <c:v>5</c:v>
                </c:pt>
                <c:pt idx="375">
                  <c:v>4</c:v>
                </c:pt>
                <c:pt idx="376">
                  <c:v>4</c:v>
                </c:pt>
                <c:pt idx="377">
                  <c:v>2</c:v>
                </c:pt>
                <c:pt idx="378">
                  <c:v>5</c:v>
                </c:pt>
                <c:pt idx="379">
                  <c:v>3</c:v>
                </c:pt>
                <c:pt idx="380">
                  <c:v>7</c:v>
                </c:pt>
                <c:pt idx="381">
                  <c:v>6</c:v>
                </c:pt>
                <c:pt idx="382">
                  <c:v>3</c:v>
                </c:pt>
                <c:pt idx="383">
                  <c:v>4</c:v>
                </c:pt>
                <c:pt idx="384">
                  <c:v>2</c:v>
                </c:pt>
                <c:pt idx="385">
                  <c:v>2</c:v>
                </c:pt>
                <c:pt idx="386">
                  <c:v>2</c:v>
                </c:pt>
                <c:pt idx="387">
                  <c:v>2</c:v>
                </c:pt>
                <c:pt idx="388">
                  <c:v>2</c:v>
                </c:pt>
                <c:pt idx="389">
                  <c:v>4</c:v>
                </c:pt>
                <c:pt idx="390">
                  <c:v>2</c:v>
                </c:pt>
                <c:pt idx="391">
                  <c:v>2</c:v>
                </c:pt>
                <c:pt idx="392">
                  <c:v>2</c:v>
                </c:pt>
                <c:pt idx="393">
                  <c:v>2</c:v>
                </c:pt>
                <c:pt idx="394">
                  <c:v>2</c:v>
                </c:pt>
                <c:pt idx="395">
                  <c:v>3</c:v>
                </c:pt>
                <c:pt idx="396">
                  <c:v>3</c:v>
                </c:pt>
                <c:pt idx="397">
                  <c:v>3</c:v>
                </c:pt>
                <c:pt idx="398">
                  <c:v>2</c:v>
                </c:pt>
                <c:pt idx="399">
                  <c:v>2</c:v>
                </c:pt>
                <c:pt idx="400">
                  <c:v>5</c:v>
                </c:pt>
                <c:pt idx="401">
                  <c:v>5</c:v>
                </c:pt>
                <c:pt idx="402">
                  <c:v>2</c:v>
                </c:pt>
                <c:pt idx="403">
                  <c:v>2</c:v>
                </c:pt>
                <c:pt idx="404">
                  <c:v>5</c:v>
                </c:pt>
                <c:pt idx="405">
                  <c:v>4</c:v>
                </c:pt>
                <c:pt idx="406">
                  <c:v>2</c:v>
                </c:pt>
                <c:pt idx="407">
                  <c:v>2</c:v>
                </c:pt>
                <c:pt idx="408">
                  <c:v>2</c:v>
                </c:pt>
                <c:pt idx="409">
                  <c:v>3</c:v>
                </c:pt>
                <c:pt idx="410">
                  <c:v>4</c:v>
                </c:pt>
                <c:pt idx="411">
                  <c:v>5</c:v>
                </c:pt>
                <c:pt idx="412">
                  <c:v>4</c:v>
                </c:pt>
                <c:pt idx="413">
                  <c:v>2</c:v>
                </c:pt>
                <c:pt idx="414">
                  <c:v>3</c:v>
                </c:pt>
                <c:pt idx="415">
                  <c:v>4</c:v>
                </c:pt>
                <c:pt idx="416">
                  <c:v>5</c:v>
                </c:pt>
                <c:pt idx="417">
                  <c:v>3</c:v>
                </c:pt>
                <c:pt idx="418">
                  <c:v>2</c:v>
                </c:pt>
                <c:pt idx="419">
                  <c:v>5</c:v>
                </c:pt>
                <c:pt idx="420">
                  <c:v>4</c:v>
                </c:pt>
                <c:pt idx="421">
                  <c:v>2</c:v>
                </c:pt>
                <c:pt idx="422">
                  <c:v>4</c:v>
                </c:pt>
                <c:pt idx="423">
                  <c:v>3</c:v>
                </c:pt>
                <c:pt idx="424">
                  <c:v>3</c:v>
                </c:pt>
                <c:pt idx="425">
                  <c:v>3</c:v>
                </c:pt>
                <c:pt idx="426">
                  <c:v>4</c:v>
                </c:pt>
                <c:pt idx="427">
                  <c:v>3</c:v>
                </c:pt>
                <c:pt idx="428">
                  <c:v>2</c:v>
                </c:pt>
                <c:pt idx="429">
                  <c:v>4</c:v>
                </c:pt>
                <c:pt idx="430">
                  <c:v>3</c:v>
                </c:pt>
                <c:pt idx="431">
                  <c:v>4</c:v>
                </c:pt>
                <c:pt idx="432">
                  <c:v>4</c:v>
                </c:pt>
                <c:pt idx="433">
                  <c:v>5</c:v>
                </c:pt>
                <c:pt idx="434">
                  <c:v>4</c:v>
                </c:pt>
                <c:pt idx="435">
                  <c:v>4</c:v>
                </c:pt>
                <c:pt idx="436">
                  <c:v>5</c:v>
                </c:pt>
                <c:pt idx="437">
                  <c:v>2</c:v>
                </c:pt>
                <c:pt idx="438">
                  <c:v>3</c:v>
                </c:pt>
                <c:pt idx="439">
                  <c:v>4</c:v>
                </c:pt>
                <c:pt idx="440">
                  <c:v>7</c:v>
                </c:pt>
                <c:pt idx="441">
                  <c:v>4</c:v>
                </c:pt>
                <c:pt idx="442">
                  <c:v>3</c:v>
                </c:pt>
                <c:pt idx="443">
                  <c:v>4</c:v>
                </c:pt>
                <c:pt idx="444">
                  <c:v>2</c:v>
                </c:pt>
                <c:pt idx="445">
                  <c:v>3</c:v>
                </c:pt>
                <c:pt idx="446">
                  <c:v>4</c:v>
                </c:pt>
                <c:pt idx="447">
                  <c:v>2</c:v>
                </c:pt>
                <c:pt idx="448">
                  <c:v>3</c:v>
                </c:pt>
                <c:pt idx="449">
                  <c:v>2</c:v>
                </c:pt>
                <c:pt idx="450">
                  <c:v>5</c:v>
                </c:pt>
                <c:pt idx="451">
                  <c:v>2</c:v>
                </c:pt>
                <c:pt idx="452">
                  <c:v>3</c:v>
                </c:pt>
                <c:pt idx="453">
                  <c:v>5</c:v>
                </c:pt>
                <c:pt idx="454">
                  <c:v>3</c:v>
                </c:pt>
                <c:pt idx="455">
                  <c:v>7</c:v>
                </c:pt>
                <c:pt idx="456">
                  <c:v>3</c:v>
                </c:pt>
                <c:pt idx="457">
                  <c:v>7</c:v>
                </c:pt>
                <c:pt idx="458">
                  <c:v>6</c:v>
                </c:pt>
                <c:pt idx="459">
                  <c:v>3</c:v>
                </c:pt>
                <c:pt idx="460">
                  <c:v>4</c:v>
                </c:pt>
                <c:pt idx="461">
                  <c:v>5</c:v>
                </c:pt>
                <c:pt idx="462">
                  <c:v>2</c:v>
                </c:pt>
                <c:pt idx="463">
                  <c:v>2</c:v>
                </c:pt>
                <c:pt idx="464">
                  <c:v>2</c:v>
                </c:pt>
                <c:pt idx="465">
                  <c:v>7</c:v>
                </c:pt>
                <c:pt idx="466">
                  <c:v>5</c:v>
                </c:pt>
                <c:pt idx="467">
                  <c:v>3</c:v>
                </c:pt>
                <c:pt idx="468">
                  <c:v>2</c:v>
                </c:pt>
                <c:pt idx="469">
                  <c:v>2</c:v>
                </c:pt>
                <c:pt idx="470">
                  <c:v>3</c:v>
                </c:pt>
                <c:pt idx="471">
                  <c:v>3</c:v>
                </c:pt>
                <c:pt idx="472">
                  <c:v>2</c:v>
                </c:pt>
                <c:pt idx="473">
                  <c:v>4</c:v>
                </c:pt>
                <c:pt idx="474">
                  <c:v>3</c:v>
                </c:pt>
                <c:pt idx="475">
                  <c:v>4</c:v>
                </c:pt>
                <c:pt idx="476">
                  <c:v>4</c:v>
                </c:pt>
                <c:pt idx="477">
                  <c:v>2</c:v>
                </c:pt>
                <c:pt idx="478">
                  <c:v>3</c:v>
                </c:pt>
                <c:pt idx="479">
                  <c:v>6</c:v>
                </c:pt>
                <c:pt idx="480">
                  <c:v>4</c:v>
                </c:pt>
                <c:pt idx="481">
                  <c:v>4</c:v>
                </c:pt>
                <c:pt idx="482">
                  <c:v>2</c:v>
                </c:pt>
                <c:pt idx="483">
                  <c:v>3</c:v>
                </c:pt>
                <c:pt idx="484">
                  <c:v>5</c:v>
                </c:pt>
                <c:pt idx="485">
                  <c:v>5</c:v>
                </c:pt>
                <c:pt idx="486">
                  <c:v>2</c:v>
                </c:pt>
                <c:pt idx="487">
                  <c:v>3</c:v>
                </c:pt>
                <c:pt idx="488">
                  <c:v>5</c:v>
                </c:pt>
                <c:pt idx="489">
                  <c:v>4</c:v>
                </c:pt>
                <c:pt idx="490">
                  <c:v>4</c:v>
                </c:pt>
                <c:pt idx="491">
                  <c:v>2</c:v>
                </c:pt>
                <c:pt idx="492">
                  <c:v>3</c:v>
                </c:pt>
                <c:pt idx="493">
                  <c:v>2</c:v>
                </c:pt>
                <c:pt idx="494">
                  <c:v>3</c:v>
                </c:pt>
                <c:pt idx="495">
                  <c:v>6</c:v>
                </c:pt>
                <c:pt idx="496">
                  <c:v>4</c:v>
                </c:pt>
                <c:pt idx="497">
                  <c:v>4</c:v>
                </c:pt>
                <c:pt idx="498">
                  <c:v>3</c:v>
                </c:pt>
                <c:pt idx="499">
                  <c:v>2</c:v>
                </c:pt>
                <c:pt idx="500">
                  <c:v>2</c:v>
                </c:pt>
                <c:pt idx="501">
                  <c:v>3</c:v>
                </c:pt>
                <c:pt idx="502">
                  <c:v>4</c:v>
                </c:pt>
                <c:pt idx="503">
                  <c:v>4</c:v>
                </c:pt>
                <c:pt idx="504">
                  <c:v>5</c:v>
                </c:pt>
                <c:pt idx="505">
                  <c:v>4</c:v>
                </c:pt>
                <c:pt idx="506">
                  <c:v>3</c:v>
                </c:pt>
                <c:pt idx="507">
                  <c:v>3</c:v>
                </c:pt>
                <c:pt idx="508">
                  <c:v>2</c:v>
                </c:pt>
                <c:pt idx="509">
                  <c:v>5</c:v>
                </c:pt>
                <c:pt idx="510">
                  <c:v>2</c:v>
                </c:pt>
                <c:pt idx="511">
                  <c:v>2</c:v>
                </c:pt>
                <c:pt idx="512">
                  <c:v>4</c:v>
                </c:pt>
                <c:pt idx="513">
                  <c:v>2</c:v>
                </c:pt>
                <c:pt idx="514">
                  <c:v>2</c:v>
                </c:pt>
                <c:pt idx="515">
                  <c:v>5</c:v>
                </c:pt>
                <c:pt idx="516">
                  <c:v>5</c:v>
                </c:pt>
                <c:pt idx="517">
                  <c:v>5</c:v>
                </c:pt>
                <c:pt idx="518">
                  <c:v>2</c:v>
                </c:pt>
                <c:pt idx="519">
                  <c:v>3</c:v>
                </c:pt>
                <c:pt idx="520">
                  <c:v>4</c:v>
                </c:pt>
                <c:pt idx="521">
                  <c:v>2</c:v>
                </c:pt>
                <c:pt idx="522">
                  <c:v>5</c:v>
                </c:pt>
                <c:pt idx="523">
                  <c:v>5</c:v>
                </c:pt>
                <c:pt idx="524">
                  <c:v>4</c:v>
                </c:pt>
                <c:pt idx="525">
                  <c:v>2</c:v>
                </c:pt>
                <c:pt idx="526">
                  <c:v>3</c:v>
                </c:pt>
                <c:pt idx="527">
                  <c:v>2</c:v>
                </c:pt>
                <c:pt idx="528">
                  <c:v>4</c:v>
                </c:pt>
                <c:pt idx="529">
                  <c:v>3</c:v>
                </c:pt>
                <c:pt idx="530">
                  <c:v>3</c:v>
                </c:pt>
                <c:pt idx="531">
                  <c:v>4</c:v>
                </c:pt>
                <c:pt idx="532">
                  <c:v>3</c:v>
                </c:pt>
                <c:pt idx="533">
                  <c:v>3</c:v>
                </c:pt>
                <c:pt idx="534">
                  <c:v>6</c:v>
                </c:pt>
                <c:pt idx="535">
                  <c:v>2</c:v>
                </c:pt>
                <c:pt idx="536">
                  <c:v>4</c:v>
                </c:pt>
                <c:pt idx="537">
                  <c:v>3</c:v>
                </c:pt>
                <c:pt idx="538">
                  <c:v>8</c:v>
                </c:pt>
                <c:pt idx="539">
                  <c:v>2</c:v>
                </c:pt>
                <c:pt idx="540">
                  <c:v>7</c:v>
                </c:pt>
                <c:pt idx="541">
                  <c:v>2</c:v>
                </c:pt>
                <c:pt idx="542">
                  <c:v>3</c:v>
                </c:pt>
                <c:pt idx="543">
                  <c:v>3</c:v>
                </c:pt>
                <c:pt idx="544">
                  <c:v>3</c:v>
                </c:pt>
                <c:pt idx="545">
                  <c:v>3</c:v>
                </c:pt>
                <c:pt idx="546">
                  <c:v>3</c:v>
                </c:pt>
                <c:pt idx="547">
                  <c:v>4</c:v>
                </c:pt>
                <c:pt idx="548">
                  <c:v>2</c:v>
                </c:pt>
                <c:pt idx="549">
                  <c:v>4</c:v>
                </c:pt>
                <c:pt idx="550">
                  <c:v>3</c:v>
                </c:pt>
                <c:pt idx="551">
                  <c:v>4</c:v>
                </c:pt>
                <c:pt idx="552">
                  <c:v>2</c:v>
                </c:pt>
                <c:pt idx="553">
                  <c:v>6</c:v>
                </c:pt>
                <c:pt idx="554">
                  <c:v>4</c:v>
                </c:pt>
                <c:pt idx="555">
                  <c:v>3</c:v>
                </c:pt>
                <c:pt idx="556">
                  <c:v>2</c:v>
                </c:pt>
                <c:pt idx="557">
                  <c:v>3</c:v>
                </c:pt>
                <c:pt idx="558">
                  <c:v>3</c:v>
                </c:pt>
                <c:pt idx="559">
                  <c:v>7</c:v>
                </c:pt>
                <c:pt idx="560">
                  <c:v>5</c:v>
                </c:pt>
                <c:pt idx="561">
                  <c:v>2</c:v>
                </c:pt>
                <c:pt idx="562">
                  <c:v>2</c:v>
                </c:pt>
                <c:pt idx="563">
                  <c:v>7</c:v>
                </c:pt>
                <c:pt idx="564">
                  <c:v>4</c:v>
                </c:pt>
                <c:pt idx="565">
                  <c:v>3</c:v>
                </c:pt>
                <c:pt idx="566">
                  <c:v>3</c:v>
                </c:pt>
                <c:pt idx="567">
                  <c:v>3</c:v>
                </c:pt>
                <c:pt idx="568">
                  <c:v>3</c:v>
                </c:pt>
                <c:pt idx="569">
                  <c:v>4</c:v>
                </c:pt>
                <c:pt idx="570">
                  <c:v>5</c:v>
                </c:pt>
                <c:pt idx="571">
                  <c:v>6</c:v>
                </c:pt>
                <c:pt idx="572">
                  <c:v>3</c:v>
                </c:pt>
                <c:pt idx="573">
                  <c:v>4</c:v>
                </c:pt>
                <c:pt idx="574">
                  <c:v>2</c:v>
                </c:pt>
                <c:pt idx="575">
                  <c:v>4</c:v>
                </c:pt>
                <c:pt idx="576">
                  <c:v>2</c:v>
                </c:pt>
                <c:pt idx="577">
                  <c:v>2</c:v>
                </c:pt>
                <c:pt idx="578">
                  <c:v>5</c:v>
                </c:pt>
                <c:pt idx="579">
                  <c:v>2</c:v>
                </c:pt>
                <c:pt idx="580">
                  <c:v>6</c:v>
                </c:pt>
                <c:pt idx="581">
                  <c:v>3</c:v>
                </c:pt>
                <c:pt idx="582">
                  <c:v>2</c:v>
                </c:pt>
                <c:pt idx="583">
                  <c:v>4</c:v>
                </c:pt>
                <c:pt idx="584">
                  <c:v>4</c:v>
                </c:pt>
                <c:pt idx="585">
                  <c:v>4</c:v>
                </c:pt>
                <c:pt idx="586">
                  <c:v>4</c:v>
                </c:pt>
                <c:pt idx="587">
                  <c:v>2</c:v>
                </c:pt>
                <c:pt idx="588">
                  <c:v>3</c:v>
                </c:pt>
                <c:pt idx="589">
                  <c:v>2</c:v>
                </c:pt>
                <c:pt idx="590">
                  <c:v>2</c:v>
                </c:pt>
                <c:pt idx="591">
                  <c:v>4</c:v>
                </c:pt>
                <c:pt idx="592">
                  <c:v>3</c:v>
                </c:pt>
                <c:pt idx="593">
                  <c:v>3</c:v>
                </c:pt>
                <c:pt idx="594">
                  <c:v>3</c:v>
                </c:pt>
                <c:pt idx="595">
                  <c:v>3</c:v>
                </c:pt>
                <c:pt idx="596">
                  <c:v>2</c:v>
                </c:pt>
                <c:pt idx="597">
                  <c:v>2</c:v>
                </c:pt>
                <c:pt idx="598">
                  <c:v>3</c:v>
                </c:pt>
                <c:pt idx="599">
                  <c:v>2</c:v>
                </c:pt>
                <c:pt idx="600">
                  <c:v>5</c:v>
                </c:pt>
                <c:pt idx="601">
                  <c:v>3</c:v>
                </c:pt>
                <c:pt idx="602">
                  <c:v>4</c:v>
                </c:pt>
                <c:pt idx="603">
                  <c:v>3</c:v>
                </c:pt>
                <c:pt idx="604">
                  <c:v>4</c:v>
                </c:pt>
                <c:pt idx="605">
                  <c:v>2</c:v>
                </c:pt>
                <c:pt idx="606">
                  <c:v>2</c:v>
                </c:pt>
                <c:pt idx="607">
                  <c:v>4</c:v>
                </c:pt>
                <c:pt idx="608">
                  <c:v>5</c:v>
                </c:pt>
                <c:pt idx="609">
                  <c:v>2</c:v>
                </c:pt>
                <c:pt idx="610">
                  <c:v>3</c:v>
                </c:pt>
                <c:pt idx="611">
                  <c:v>5</c:v>
                </c:pt>
                <c:pt idx="612">
                  <c:v>2</c:v>
                </c:pt>
                <c:pt idx="613">
                  <c:v>5</c:v>
                </c:pt>
                <c:pt idx="614">
                  <c:v>3</c:v>
                </c:pt>
                <c:pt idx="615">
                  <c:v>3</c:v>
                </c:pt>
                <c:pt idx="616">
                  <c:v>3</c:v>
                </c:pt>
                <c:pt idx="617">
                  <c:v>5</c:v>
                </c:pt>
                <c:pt idx="618">
                  <c:v>2</c:v>
                </c:pt>
                <c:pt idx="619">
                  <c:v>4</c:v>
                </c:pt>
                <c:pt idx="620">
                  <c:v>7</c:v>
                </c:pt>
                <c:pt idx="621">
                  <c:v>2</c:v>
                </c:pt>
                <c:pt idx="622">
                  <c:v>10</c:v>
                </c:pt>
                <c:pt idx="623">
                  <c:v>2</c:v>
                </c:pt>
                <c:pt idx="624">
                  <c:v>7</c:v>
                </c:pt>
                <c:pt idx="625">
                  <c:v>2</c:v>
                </c:pt>
                <c:pt idx="626">
                  <c:v>2</c:v>
                </c:pt>
                <c:pt idx="627">
                  <c:v>2</c:v>
                </c:pt>
                <c:pt idx="628">
                  <c:v>4</c:v>
                </c:pt>
                <c:pt idx="629">
                  <c:v>4</c:v>
                </c:pt>
                <c:pt idx="630">
                  <c:v>2</c:v>
                </c:pt>
                <c:pt idx="631">
                  <c:v>2</c:v>
                </c:pt>
                <c:pt idx="632">
                  <c:v>3</c:v>
                </c:pt>
                <c:pt idx="633">
                  <c:v>4</c:v>
                </c:pt>
                <c:pt idx="634">
                  <c:v>2</c:v>
                </c:pt>
                <c:pt idx="635">
                  <c:v>3</c:v>
                </c:pt>
                <c:pt idx="636">
                  <c:v>2</c:v>
                </c:pt>
                <c:pt idx="637">
                  <c:v>2</c:v>
                </c:pt>
                <c:pt idx="638">
                  <c:v>3</c:v>
                </c:pt>
                <c:pt idx="639">
                  <c:v>4</c:v>
                </c:pt>
                <c:pt idx="640">
                  <c:v>3</c:v>
                </c:pt>
                <c:pt idx="641">
                  <c:v>2</c:v>
                </c:pt>
                <c:pt idx="642">
                  <c:v>2</c:v>
                </c:pt>
                <c:pt idx="643">
                  <c:v>12</c:v>
                </c:pt>
                <c:pt idx="644">
                  <c:v>2</c:v>
                </c:pt>
                <c:pt idx="645">
                  <c:v>2</c:v>
                </c:pt>
                <c:pt idx="646">
                  <c:v>4</c:v>
                </c:pt>
                <c:pt idx="647">
                  <c:v>5</c:v>
                </c:pt>
                <c:pt idx="648">
                  <c:v>7</c:v>
                </c:pt>
                <c:pt idx="649">
                  <c:v>4</c:v>
                </c:pt>
                <c:pt idx="650">
                  <c:v>4</c:v>
                </c:pt>
                <c:pt idx="651">
                  <c:v>2</c:v>
                </c:pt>
                <c:pt idx="652">
                  <c:v>3</c:v>
                </c:pt>
                <c:pt idx="653">
                  <c:v>3</c:v>
                </c:pt>
                <c:pt idx="654">
                  <c:v>3</c:v>
                </c:pt>
                <c:pt idx="655">
                  <c:v>2</c:v>
                </c:pt>
                <c:pt idx="656">
                  <c:v>5</c:v>
                </c:pt>
                <c:pt idx="657">
                  <c:v>5</c:v>
                </c:pt>
                <c:pt idx="658">
                  <c:v>4</c:v>
                </c:pt>
                <c:pt idx="659">
                  <c:v>4</c:v>
                </c:pt>
                <c:pt idx="660">
                  <c:v>4</c:v>
                </c:pt>
                <c:pt idx="661">
                  <c:v>4</c:v>
                </c:pt>
                <c:pt idx="662">
                  <c:v>2</c:v>
                </c:pt>
                <c:pt idx="663">
                  <c:v>4</c:v>
                </c:pt>
                <c:pt idx="664">
                  <c:v>2</c:v>
                </c:pt>
                <c:pt idx="665">
                  <c:v>2</c:v>
                </c:pt>
                <c:pt idx="666">
                  <c:v>4</c:v>
                </c:pt>
                <c:pt idx="667">
                  <c:v>5</c:v>
                </c:pt>
                <c:pt idx="668">
                  <c:v>3</c:v>
                </c:pt>
                <c:pt idx="669">
                  <c:v>2</c:v>
                </c:pt>
                <c:pt idx="670">
                  <c:v>3</c:v>
                </c:pt>
                <c:pt idx="671">
                  <c:v>3</c:v>
                </c:pt>
                <c:pt idx="672">
                  <c:v>2</c:v>
                </c:pt>
                <c:pt idx="673">
                  <c:v>2</c:v>
                </c:pt>
                <c:pt idx="674">
                  <c:v>2</c:v>
                </c:pt>
                <c:pt idx="675">
                  <c:v>2</c:v>
                </c:pt>
                <c:pt idx="676">
                  <c:v>5</c:v>
                </c:pt>
                <c:pt idx="677">
                  <c:v>3</c:v>
                </c:pt>
                <c:pt idx="678">
                  <c:v>3</c:v>
                </c:pt>
                <c:pt idx="679">
                  <c:v>5</c:v>
                </c:pt>
                <c:pt idx="680">
                  <c:v>4</c:v>
                </c:pt>
                <c:pt idx="681">
                  <c:v>3</c:v>
                </c:pt>
                <c:pt idx="682">
                  <c:v>3</c:v>
                </c:pt>
                <c:pt idx="683">
                  <c:v>3</c:v>
                </c:pt>
                <c:pt idx="684">
                  <c:v>2</c:v>
                </c:pt>
                <c:pt idx="685">
                  <c:v>2</c:v>
                </c:pt>
                <c:pt idx="686">
                  <c:v>3</c:v>
                </c:pt>
                <c:pt idx="687">
                  <c:v>2</c:v>
                </c:pt>
                <c:pt idx="688">
                  <c:v>5</c:v>
                </c:pt>
                <c:pt idx="689">
                  <c:v>4</c:v>
                </c:pt>
                <c:pt idx="690">
                  <c:v>4</c:v>
                </c:pt>
                <c:pt idx="691">
                  <c:v>6</c:v>
                </c:pt>
                <c:pt idx="692">
                  <c:v>4</c:v>
                </c:pt>
                <c:pt idx="693">
                  <c:v>4</c:v>
                </c:pt>
                <c:pt idx="694">
                  <c:v>3</c:v>
                </c:pt>
                <c:pt idx="695">
                  <c:v>5</c:v>
                </c:pt>
                <c:pt idx="696">
                  <c:v>3</c:v>
                </c:pt>
                <c:pt idx="697">
                  <c:v>4</c:v>
                </c:pt>
                <c:pt idx="698">
                  <c:v>3</c:v>
                </c:pt>
                <c:pt idx="699">
                  <c:v>6</c:v>
                </c:pt>
                <c:pt idx="700">
                  <c:v>7</c:v>
                </c:pt>
                <c:pt idx="701">
                  <c:v>2</c:v>
                </c:pt>
                <c:pt idx="702">
                  <c:v>4</c:v>
                </c:pt>
                <c:pt idx="703">
                  <c:v>3</c:v>
                </c:pt>
                <c:pt idx="704">
                  <c:v>2</c:v>
                </c:pt>
                <c:pt idx="705">
                  <c:v>5</c:v>
                </c:pt>
                <c:pt idx="706">
                  <c:v>4</c:v>
                </c:pt>
                <c:pt idx="707">
                  <c:v>2</c:v>
                </c:pt>
                <c:pt idx="708">
                  <c:v>7</c:v>
                </c:pt>
                <c:pt idx="709">
                  <c:v>2</c:v>
                </c:pt>
                <c:pt idx="710">
                  <c:v>2</c:v>
                </c:pt>
                <c:pt idx="711">
                  <c:v>2</c:v>
                </c:pt>
                <c:pt idx="712">
                  <c:v>4</c:v>
                </c:pt>
                <c:pt idx="713">
                  <c:v>2</c:v>
                </c:pt>
                <c:pt idx="714">
                  <c:v>5</c:v>
                </c:pt>
                <c:pt idx="715">
                  <c:v>4</c:v>
                </c:pt>
                <c:pt idx="716">
                  <c:v>4</c:v>
                </c:pt>
                <c:pt idx="717">
                  <c:v>3</c:v>
                </c:pt>
                <c:pt idx="718">
                  <c:v>6</c:v>
                </c:pt>
                <c:pt idx="719">
                  <c:v>2</c:v>
                </c:pt>
                <c:pt idx="720">
                  <c:v>2</c:v>
                </c:pt>
                <c:pt idx="721">
                  <c:v>5</c:v>
                </c:pt>
                <c:pt idx="722">
                  <c:v>5</c:v>
                </c:pt>
                <c:pt idx="723">
                  <c:v>7</c:v>
                </c:pt>
                <c:pt idx="724">
                  <c:v>2</c:v>
                </c:pt>
                <c:pt idx="725">
                  <c:v>5</c:v>
                </c:pt>
                <c:pt idx="726">
                  <c:v>2</c:v>
                </c:pt>
                <c:pt idx="727">
                  <c:v>5</c:v>
                </c:pt>
                <c:pt idx="728">
                  <c:v>2</c:v>
                </c:pt>
                <c:pt idx="729">
                  <c:v>3</c:v>
                </c:pt>
                <c:pt idx="730">
                  <c:v>3</c:v>
                </c:pt>
                <c:pt idx="731">
                  <c:v>3</c:v>
                </c:pt>
                <c:pt idx="732">
                  <c:v>2</c:v>
                </c:pt>
                <c:pt idx="733">
                  <c:v>2</c:v>
                </c:pt>
                <c:pt idx="734">
                  <c:v>6</c:v>
                </c:pt>
                <c:pt idx="735">
                  <c:v>2</c:v>
                </c:pt>
                <c:pt idx="736">
                  <c:v>5</c:v>
                </c:pt>
                <c:pt idx="737">
                  <c:v>3</c:v>
                </c:pt>
                <c:pt idx="738">
                  <c:v>2</c:v>
                </c:pt>
                <c:pt idx="739">
                  <c:v>2</c:v>
                </c:pt>
                <c:pt idx="740">
                  <c:v>2</c:v>
                </c:pt>
                <c:pt idx="741">
                  <c:v>3</c:v>
                </c:pt>
                <c:pt idx="742">
                  <c:v>3</c:v>
                </c:pt>
                <c:pt idx="743">
                  <c:v>2</c:v>
                </c:pt>
                <c:pt idx="744">
                  <c:v>6</c:v>
                </c:pt>
                <c:pt idx="745">
                  <c:v>4</c:v>
                </c:pt>
                <c:pt idx="746">
                  <c:v>5</c:v>
                </c:pt>
                <c:pt idx="747">
                  <c:v>5</c:v>
                </c:pt>
                <c:pt idx="748">
                  <c:v>4</c:v>
                </c:pt>
                <c:pt idx="749">
                  <c:v>4</c:v>
                </c:pt>
                <c:pt idx="750">
                  <c:v>3</c:v>
                </c:pt>
                <c:pt idx="751">
                  <c:v>4</c:v>
                </c:pt>
                <c:pt idx="752">
                  <c:v>2</c:v>
                </c:pt>
                <c:pt idx="753">
                  <c:v>3</c:v>
                </c:pt>
                <c:pt idx="754">
                  <c:v>2</c:v>
                </c:pt>
                <c:pt idx="755">
                  <c:v>4</c:v>
                </c:pt>
                <c:pt idx="756">
                  <c:v>5</c:v>
                </c:pt>
                <c:pt idx="757">
                  <c:v>4</c:v>
                </c:pt>
                <c:pt idx="758">
                  <c:v>4</c:v>
                </c:pt>
                <c:pt idx="759">
                  <c:v>2</c:v>
                </c:pt>
                <c:pt idx="760">
                  <c:v>5</c:v>
                </c:pt>
                <c:pt idx="761">
                  <c:v>2</c:v>
                </c:pt>
                <c:pt idx="762">
                  <c:v>4</c:v>
                </c:pt>
                <c:pt idx="763">
                  <c:v>2</c:v>
                </c:pt>
                <c:pt idx="764">
                  <c:v>2</c:v>
                </c:pt>
                <c:pt idx="765">
                  <c:v>2</c:v>
                </c:pt>
                <c:pt idx="766">
                  <c:v>4</c:v>
                </c:pt>
                <c:pt idx="767">
                  <c:v>3</c:v>
                </c:pt>
                <c:pt idx="768">
                  <c:v>2</c:v>
                </c:pt>
                <c:pt idx="769">
                  <c:v>2</c:v>
                </c:pt>
                <c:pt idx="770">
                  <c:v>5</c:v>
                </c:pt>
                <c:pt idx="771">
                  <c:v>3</c:v>
                </c:pt>
                <c:pt idx="772">
                  <c:v>3</c:v>
                </c:pt>
                <c:pt idx="773">
                  <c:v>4</c:v>
                </c:pt>
                <c:pt idx="774">
                  <c:v>2</c:v>
                </c:pt>
                <c:pt idx="775">
                  <c:v>6</c:v>
                </c:pt>
                <c:pt idx="776">
                  <c:v>2</c:v>
                </c:pt>
                <c:pt idx="777">
                  <c:v>3</c:v>
                </c:pt>
                <c:pt idx="778">
                  <c:v>4</c:v>
                </c:pt>
                <c:pt idx="779">
                  <c:v>4</c:v>
                </c:pt>
                <c:pt idx="780">
                  <c:v>6</c:v>
                </c:pt>
                <c:pt idx="781">
                  <c:v>4</c:v>
                </c:pt>
                <c:pt idx="782">
                  <c:v>2</c:v>
                </c:pt>
                <c:pt idx="783">
                  <c:v>3</c:v>
                </c:pt>
                <c:pt idx="784">
                  <c:v>4</c:v>
                </c:pt>
                <c:pt idx="785">
                  <c:v>2</c:v>
                </c:pt>
                <c:pt idx="786">
                  <c:v>5</c:v>
                </c:pt>
                <c:pt idx="787">
                  <c:v>4</c:v>
                </c:pt>
                <c:pt idx="788">
                  <c:v>3</c:v>
                </c:pt>
                <c:pt idx="789">
                  <c:v>5</c:v>
                </c:pt>
                <c:pt idx="790">
                  <c:v>3</c:v>
                </c:pt>
                <c:pt idx="791">
                  <c:v>3</c:v>
                </c:pt>
                <c:pt idx="792">
                  <c:v>3</c:v>
                </c:pt>
                <c:pt idx="793">
                  <c:v>4</c:v>
                </c:pt>
                <c:pt idx="794">
                  <c:v>4</c:v>
                </c:pt>
                <c:pt idx="795">
                  <c:v>2</c:v>
                </c:pt>
                <c:pt idx="796">
                  <c:v>4</c:v>
                </c:pt>
                <c:pt idx="797">
                  <c:v>4</c:v>
                </c:pt>
                <c:pt idx="798">
                  <c:v>3</c:v>
                </c:pt>
                <c:pt idx="799">
                  <c:v>6</c:v>
                </c:pt>
                <c:pt idx="800">
                  <c:v>4</c:v>
                </c:pt>
                <c:pt idx="801">
                  <c:v>2</c:v>
                </c:pt>
                <c:pt idx="802">
                  <c:v>4</c:v>
                </c:pt>
                <c:pt idx="803">
                  <c:v>3</c:v>
                </c:pt>
                <c:pt idx="804">
                  <c:v>5</c:v>
                </c:pt>
                <c:pt idx="805">
                  <c:v>2</c:v>
                </c:pt>
                <c:pt idx="806">
                  <c:v>5</c:v>
                </c:pt>
                <c:pt idx="807">
                  <c:v>3</c:v>
                </c:pt>
                <c:pt idx="808">
                  <c:v>3</c:v>
                </c:pt>
                <c:pt idx="809">
                  <c:v>2</c:v>
                </c:pt>
                <c:pt idx="810">
                  <c:v>3</c:v>
                </c:pt>
                <c:pt idx="811">
                  <c:v>6</c:v>
                </c:pt>
                <c:pt idx="812">
                  <c:v>5</c:v>
                </c:pt>
                <c:pt idx="813">
                  <c:v>5</c:v>
                </c:pt>
                <c:pt idx="814">
                  <c:v>3</c:v>
                </c:pt>
                <c:pt idx="815">
                  <c:v>2</c:v>
                </c:pt>
                <c:pt idx="816">
                  <c:v>2</c:v>
                </c:pt>
                <c:pt idx="817">
                  <c:v>3</c:v>
                </c:pt>
                <c:pt idx="818">
                  <c:v>3</c:v>
                </c:pt>
                <c:pt idx="819">
                  <c:v>3</c:v>
                </c:pt>
                <c:pt idx="820">
                  <c:v>3</c:v>
                </c:pt>
                <c:pt idx="821">
                  <c:v>4</c:v>
                </c:pt>
                <c:pt idx="822">
                  <c:v>4</c:v>
                </c:pt>
                <c:pt idx="823">
                  <c:v>2</c:v>
                </c:pt>
                <c:pt idx="824">
                  <c:v>3</c:v>
                </c:pt>
                <c:pt idx="825">
                  <c:v>7</c:v>
                </c:pt>
                <c:pt idx="826">
                  <c:v>4</c:v>
                </c:pt>
                <c:pt idx="827">
                  <c:v>5</c:v>
                </c:pt>
                <c:pt idx="828">
                  <c:v>3</c:v>
                </c:pt>
                <c:pt idx="829">
                  <c:v>5</c:v>
                </c:pt>
                <c:pt idx="830">
                  <c:v>3</c:v>
                </c:pt>
                <c:pt idx="831">
                  <c:v>4</c:v>
                </c:pt>
                <c:pt idx="832">
                  <c:v>6</c:v>
                </c:pt>
                <c:pt idx="833">
                  <c:v>5</c:v>
                </c:pt>
                <c:pt idx="834">
                  <c:v>2</c:v>
                </c:pt>
                <c:pt idx="835">
                  <c:v>4</c:v>
                </c:pt>
                <c:pt idx="836">
                  <c:v>3</c:v>
                </c:pt>
                <c:pt idx="837">
                  <c:v>2</c:v>
                </c:pt>
                <c:pt idx="838">
                  <c:v>3</c:v>
                </c:pt>
                <c:pt idx="839">
                  <c:v>2</c:v>
                </c:pt>
                <c:pt idx="840">
                  <c:v>3</c:v>
                </c:pt>
                <c:pt idx="841">
                  <c:v>3</c:v>
                </c:pt>
                <c:pt idx="842">
                  <c:v>3</c:v>
                </c:pt>
                <c:pt idx="843">
                  <c:v>3</c:v>
                </c:pt>
                <c:pt idx="844">
                  <c:v>3</c:v>
                </c:pt>
                <c:pt idx="845">
                  <c:v>4</c:v>
                </c:pt>
                <c:pt idx="846">
                  <c:v>2</c:v>
                </c:pt>
                <c:pt idx="847">
                  <c:v>2</c:v>
                </c:pt>
                <c:pt idx="848">
                  <c:v>6</c:v>
                </c:pt>
                <c:pt idx="849">
                  <c:v>5</c:v>
                </c:pt>
                <c:pt idx="850">
                  <c:v>4</c:v>
                </c:pt>
                <c:pt idx="851">
                  <c:v>3</c:v>
                </c:pt>
                <c:pt idx="852">
                  <c:v>7</c:v>
                </c:pt>
                <c:pt idx="853">
                  <c:v>2</c:v>
                </c:pt>
                <c:pt idx="854">
                  <c:v>3</c:v>
                </c:pt>
                <c:pt idx="855">
                  <c:v>5</c:v>
                </c:pt>
                <c:pt idx="856">
                  <c:v>4</c:v>
                </c:pt>
                <c:pt idx="857">
                  <c:v>4</c:v>
                </c:pt>
                <c:pt idx="858">
                  <c:v>5</c:v>
                </c:pt>
                <c:pt idx="859">
                  <c:v>3</c:v>
                </c:pt>
                <c:pt idx="860">
                  <c:v>4</c:v>
                </c:pt>
                <c:pt idx="861">
                  <c:v>4</c:v>
                </c:pt>
                <c:pt idx="862">
                  <c:v>5</c:v>
                </c:pt>
                <c:pt idx="863">
                  <c:v>2</c:v>
                </c:pt>
                <c:pt idx="864">
                  <c:v>2</c:v>
                </c:pt>
                <c:pt idx="865">
                  <c:v>4</c:v>
                </c:pt>
                <c:pt idx="866">
                  <c:v>3</c:v>
                </c:pt>
                <c:pt idx="867">
                  <c:v>3</c:v>
                </c:pt>
                <c:pt idx="868">
                  <c:v>4</c:v>
                </c:pt>
                <c:pt idx="869">
                  <c:v>5</c:v>
                </c:pt>
                <c:pt idx="870">
                  <c:v>5</c:v>
                </c:pt>
                <c:pt idx="871">
                  <c:v>3</c:v>
                </c:pt>
                <c:pt idx="872">
                  <c:v>3</c:v>
                </c:pt>
                <c:pt idx="873">
                  <c:v>3</c:v>
                </c:pt>
                <c:pt idx="874">
                  <c:v>2</c:v>
                </c:pt>
                <c:pt idx="875">
                  <c:v>3</c:v>
                </c:pt>
                <c:pt idx="876">
                  <c:v>2</c:v>
                </c:pt>
                <c:pt idx="877">
                  <c:v>3</c:v>
                </c:pt>
                <c:pt idx="878">
                  <c:v>2</c:v>
                </c:pt>
                <c:pt idx="879">
                  <c:v>5</c:v>
                </c:pt>
                <c:pt idx="880">
                  <c:v>3</c:v>
                </c:pt>
                <c:pt idx="881">
                  <c:v>2</c:v>
                </c:pt>
                <c:pt idx="882">
                  <c:v>3</c:v>
                </c:pt>
                <c:pt idx="883">
                  <c:v>2</c:v>
                </c:pt>
                <c:pt idx="884">
                  <c:v>4</c:v>
                </c:pt>
                <c:pt idx="885">
                  <c:v>4</c:v>
                </c:pt>
                <c:pt idx="886">
                  <c:v>2</c:v>
                </c:pt>
                <c:pt idx="887">
                  <c:v>4</c:v>
                </c:pt>
                <c:pt idx="888">
                  <c:v>4</c:v>
                </c:pt>
                <c:pt idx="889">
                  <c:v>3</c:v>
                </c:pt>
                <c:pt idx="890">
                  <c:v>5</c:v>
                </c:pt>
                <c:pt idx="891">
                  <c:v>2</c:v>
                </c:pt>
                <c:pt idx="892">
                  <c:v>2</c:v>
                </c:pt>
                <c:pt idx="893">
                  <c:v>4</c:v>
                </c:pt>
                <c:pt idx="894">
                  <c:v>5</c:v>
                </c:pt>
                <c:pt idx="895">
                  <c:v>2</c:v>
                </c:pt>
                <c:pt idx="896">
                  <c:v>4</c:v>
                </c:pt>
                <c:pt idx="897">
                  <c:v>5</c:v>
                </c:pt>
                <c:pt idx="898">
                  <c:v>2</c:v>
                </c:pt>
                <c:pt idx="899">
                  <c:v>5</c:v>
                </c:pt>
                <c:pt idx="900">
                  <c:v>4</c:v>
                </c:pt>
                <c:pt idx="901">
                  <c:v>2</c:v>
                </c:pt>
                <c:pt idx="902">
                  <c:v>2</c:v>
                </c:pt>
                <c:pt idx="903">
                  <c:v>5</c:v>
                </c:pt>
                <c:pt idx="904">
                  <c:v>5</c:v>
                </c:pt>
                <c:pt idx="905">
                  <c:v>3</c:v>
                </c:pt>
                <c:pt idx="906">
                  <c:v>2</c:v>
                </c:pt>
                <c:pt idx="907">
                  <c:v>4</c:v>
                </c:pt>
                <c:pt idx="908">
                  <c:v>2</c:v>
                </c:pt>
                <c:pt idx="909">
                  <c:v>2</c:v>
                </c:pt>
                <c:pt idx="910">
                  <c:v>3</c:v>
                </c:pt>
                <c:pt idx="911">
                  <c:v>3</c:v>
                </c:pt>
                <c:pt idx="912">
                  <c:v>5</c:v>
                </c:pt>
                <c:pt idx="913">
                  <c:v>3</c:v>
                </c:pt>
                <c:pt idx="914">
                  <c:v>2</c:v>
                </c:pt>
                <c:pt idx="915">
                  <c:v>3</c:v>
                </c:pt>
                <c:pt idx="916">
                  <c:v>2</c:v>
                </c:pt>
                <c:pt idx="917">
                  <c:v>2</c:v>
                </c:pt>
                <c:pt idx="918">
                  <c:v>3</c:v>
                </c:pt>
                <c:pt idx="919">
                  <c:v>2</c:v>
                </c:pt>
                <c:pt idx="920">
                  <c:v>2</c:v>
                </c:pt>
                <c:pt idx="921">
                  <c:v>2</c:v>
                </c:pt>
                <c:pt idx="922">
                  <c:v>5</c:v>
                </c:pt>
                <c:pt idx="923">
                  <c:v>3</c:v>
                </c:pt>
                <c:pt idx="924">
                  <c:v>2</c:v>
                </c:pt>
                <c:pt idx="925">
                  <c:v>2</c:v>
                </c:pt>
                <c:pt idx="926">
                  <c:v>2</c:v>
                </c:pt>
                <c:pt idx="927">
                  <c:v>8</c:v>
                </c:pt>
                <c:pt idx="928">
                  <c:v>5</c:v>
                </c:pt>
                <c:pt idx="929">
                  <c:v>2</c:v>
                </c:pt>
                <c:pt idx="930">
                  <c:v>2</c:v>
                </c:pt>
                <c:pt idx="931">
                  <c:v>2</c:v>
                </c:pt>
                <c:pt idx="932">
                  <c:v>4</c:v>
                </c:pt>
                <c:pt idx="933">
                  <c:v>3</c:v>
                </c:pt>
                <c:pt idx="934">
                  <c:v>2</c:v>
                </c:pt>
                <c:pt idx="935">
                  <c:v>3</c:v>
                </c:pt>
                <c:pt idx="936">
                  <c:v>5</c:v>
                </c:pt>
                <c:pt idx="937">
                  <c:v>3</c:v>
                </c:pt>
                <c:pt idx="938">
                  <c:v>6</c:v>
                </c:pt>
                <c:pt idx="939">
                  <c:v>5</c:v>
                </c:pt>
                <c:pt idx="940">
                  <c:v>2</c:v>
                </c:pt>
                <c:pt idx="941">
                  <c:v>3</c:v>
                </c:pt>
                <c:pt idx="942">
                  <c:v>4</c:v>
                </c:pt>
                <c:pt idx="943">
                  <c:v>3</c:v>
                </c:pt>
                <c:pt idx="944">
                  <c:v>2</c:v>
                </c:pt>
                <c:pt idx="945">
                  <c:v>3</c:v>
                </c:pt>
                <c:pt idx="946">
                  <c:v>2</c:v>
                </c:pt>
                <c:pt idx="947">
                  <c:v>2</c:v>
                </c:pt>
                <c:pt idx="948">
                  <c:v>2</c:v>
                </c:pt>
                <c:pt idx="949">
                  <c:v>2</c:v>
                </c:pt>
                <c:pt idx="950">
                  <c:v>2</c:v>
                </c:pt>
                <c:pt idx="951">
                  <c:v>3</c:v>
                </c:pt>
                <c:pt idx="952">
                  <c:v>2</c:v>
                </c:pt>
                <c:pt idx="953">
                  <c:v>5</c:v>
                </c:pt>
                <c:pt idx="954">
                  <c:v>3</c:v>
                </c:pt>
                <c:pt idx="955">
                  <c:v>4</c:v>
                </c:pt>
                <c:pt idx="956">
                  <c:v>2</c:v>
                </c:pt>
                <c:pt idx="957">
                  <c:v>2</c:v>
                </c:pt>
                <c:pt idx="958">
                  <c:v>3</c:v>
                </c:pt>
                <c:pt idx="959">
                  <c:v>3</c:v>
                </c:pt>
                <c:pt idx="960">
                  <c:v>2</c:v>
                </c:pt>
                <c:pt idx="961">
                  <c:v>2</c:v>
                </c:pt>
                <c:pt idx="962">
                  <c:v>2</c:v>
                </c:pt>
                <c:pt idx="963">
                  <c:v>3</c:v>
                </c:pt>
                <c:pt idx="964">
                  <c:v>3</c:v>
                </c:pt>
                <c:pt idx="965">
                  <c:v>3</c:v>
                </c:pt>
                <c:pt idx="966">
                  <c:v>2</c:v>
                </c:pt>
                <c:pt idx="967">
                  <c:v>3</c:v>
                </c:pt>
                <c:pt idx="968">
                  <c:v>4</c:v>
                </c:pt>
                <c:pt idx="969">
                  <c:v>2</c:v>
                </c:pt>
                <c:pt idx="970">
                  <c:v>2</c:v>
                </c:pt>
                <c:pt idx="971">
                  <c:v>2</c:v>
                </c:pt>
                <c:pt idx="972">
                  <c:v>2</c:v>
                </c:pt>
                <c:pt idx="973">
                  <c:v>7</c:v>
                </c:pt>
                <c:pt idx="974">
                  <c:v>4</c:v>
                </c:pt>
                <c:pt idx="975">
                  <c:v>4</c:v>
                </c:pt>
                <c:pt idx="976">
                  <c:v>4</c:v>
                </c:pt>
                <c:pt idx="977">
                  <c:v>2</c:v>
                </c:pt>
                <c:pt idx="978">
                  <c:v>2</c:v>
                </c:pt>
                <c:pt idx="979">
                  <c:v>2</c:v>
                </c:pt>
                <c:pt idx="980">
                  <c:v>2</c:v>
                </c:pt>
                <c:pt idx="981">
                  <c:v>5</c:v>
                </c:pt>
                <c:pt idx="982">
                  <c:v>2</c:v>
                </c:pt>
                <c:pt idx="983">
                  <c:v>3</c:v>
                </c:pt>
                <c:pt idx="984">
                  <c:v>2</c:v>
                </c:pt>
                <c:pt idx="985">
                  <c:v>3</c:v>
                </c:pt>
                <c:pt idx="986">
                  <c:v>2</c:v>
                </c:pt>
                <c:pt idx="987">
                  <c:v>5</c:v>
                </c:pt>
                <c:pt idx="988">
                  <c:v>2</c:v>
                </c:pt>
                <c:pt idx="989">
                  <c:v>2</c:v>
                </c:pt>
                <c:pt idx="990">
                  <c:v>2</c:v>
                </c:pt>
                <c:pt idx="991">
                  <c:v>2</c:v>
                </c:pt>
                <c:pt idx="992">
                  <c:v>2</c:v>
                </c:pt>
                <c:pt idx="993">
                  <c:v>2</c:v>
                </c:pt>
                <c:pt idx="994">
                  <c:v>10</c:v>
                </c:pt>
                <c:pt idx="995">
                  <c:v>3</c:v>
                </c:pt>
                <c:pt idx="996">
                  <c:v>3</c:v>
                </c:pt>
                <c:pt idx="997">
                  <c:v>3</c:v>
                </c:pt>
                <c:pt idx="998">
                  <c:v>4</c:v>
                </c:pt>
                <c:pt idx="999">
                  <c:v>3</c:v>
                </c:pt>
                <c:pt idx="1000">
                  <c:v>2</c:v>
                </c:pt>
                <c:pt idx="1001">
                  <c:v>4</c:v>
                </c:pt>
                <c:pt idx="1002">
                  <c:v>4</c:v>
                </c:pt>
                <c:pt idx="1003">
                  <c:v>2</c:v>
                </c:pt>
                <c:pt idx="1004">
                  <c:v>3</c:v>
                </c:pt>
                <c:pt idx="1005">
                  <c:v>2</c:v>
                </c:pt>
                <c:pt idx="1006">
                  <c:v>2</c:v>
                </c:pt>
                <c:pt idx="1007">
                  <c:v>3</c:v>
                </c:pt>
                <c:pt idx="1008">
                  <c:v>4</c:v>
                </c:pt>
                <c:pt idx="1009">
                  <c:v>3</c:v>
                </c:pt>
                <c:pt idx="1010">
                  <c:v>2</c:v>
                </c:pt>
                <c:pt idx="1011">
                  <c:v>3</c:v>
                </c:pt>
                <c:pt idx="1012">
                  <c:v>4</c:v>
                </c:pt>
                <c:pt idx="1013">
                  <c:v>2</c:v>
                </c:pt>
                <c:pt idx="1014">
                  <c:v>3</c:v>
                </c:pt>
                <c:pt idx="1015">
                  <c:v>6</c:v>
                </c:pt>
                <c:pt idx="1016">
                  <c:v>2</c:v>
                </c:pt>
                <c:pt idx="1017">
                  <c:v>3</c:v>
                </c:pt>
                <c:pt idx="1018">
                  <c:v>2</c:v>
                </c:pt>
                <c:pt idx="1019">
                  <c:v>3</c:v>
                </c:pt>
                <c:pt idx="1020">
                  <c:v>3</c:v>
                </c:pt>
                <c:pt idx="1021">
                  <c:v>3</c:v>
                </c:pt>
                <c:pt idx="1022">
                  <c:v>4</c:v>
                </c:pt>
                <c:pt idx="1023">
                  <c:v>6</c:v>
                </c:pt>
                <c:pt idx="1024">
                  <c:v>2</c:v>
                </c:pt>
                <c:pt idx="1025">
                  <c:v>2</c:v>
                </c:pt>
                <c:pt idx="1026">
                  <c:v>4</c:v>
                </c:pt>
                <c:pt idx="1027">
                  <c:v>5</c:v>
                </c:pt>
                <c:pt idx="1028">
                  <c:v>4</c:v>
                </c:pt>
                <c:pt idx="1029">
                  <c:v>4</c:v>
                </c:pt>
                <c:pt idx="1030">
                  <c:v>2</c:v>
                </c:pt>
                <c:pt idx="1031">
                  <c:v>3</c:v>
                </c:pt>
                <c:pt idx="1032">
                  <c:v>2</c:v>
                </c:pt>
                <c:pt idx="1033">
                  <c:v>3</c:v>
                </c:pt>
                <c:pt idx="1034">
                  <c:v>3</c:v>
                </c:pt>
                <c:pt idx="1035">
                  <c:v>2</c:v>
                </c:pt>
                <c:pt idx="1036">
                  <c:v>4</c:v>
                </c:pt>
                <c:pt idx="1037">
                  <c:v>2</c:v>
                </c:pt>
                <c:pt idx="1038">
                  <c:v>3</c:v>
                </c:pt>
                <c:pt idx="1039">
                  <c:v>4</c:v>
                </c:pt>
                <c:pt idx="1040">
                  <c:v>2</c:v>
                </c:pt>
                <c:pt idx="1041">
                  <c:v>3</c:v>
                </c:pt>
                <c:pt idx="1042">
                  <c:v>4</c:v>
                </c:pt>
                <c:pt idx="1043">
                  <c:v>6</c:v>
                </c:pt>
                <c:pt idx="1044">
                  <c:v>2</c:v>
                </c:pt>
                <c:pt idx="1045">
                  <c:v>2</c:v>
                </c:pt>
                <c:pt idx="1046">
                  <c:v>4</c:v>
                </c:pt>
                <c:pt idx="1047">
                  <c:v>4</c:v>
                </c:pt>
                <c:pt idx="1048">
                  <c:v>3</c:v>
                </c:pt>
                <c:pt idx="1049">
                  <c:v>3</c:v>
                </c:pt>
                <c:pt idx="1050">
                  <c:v>2</c:v>
                </c:pt>
                <c:pt idx="1051">
                  <c:v>2</c:v>
                </c:pt>
                <c:pt idx="1052">
                  <c:v>5</c:v>
                </c:pt>
                <c:pt idx="1053">
                  <c:v>2</c:v>
                </c:pt>
                <c:pt idx="1054">
                  <c:v>3</c:v>
                </c:pt>
                <c:pt idx="1055">
                  <c:v>2</c:v>
                </c:pt>
                <c:pt idx="1056">
                  <c:v>2</c:v>
                </c:pt>
                <c:pt idx="1057">
                  <c:v>4</c:v>
                </c:pt>
                <c:pt idx="1058">
                  <c:v>2</c:v>
                </c:pt>
                <c:pt idx="1059">
                  <c:v>2</c:v>
                </c:pt>
                <c:pt idx="1060">
                  <c:v>2</c:v>
                </c:pt>
                <c:pt idx="1061">
                  <c:v>4</c:v>
                </c:pt>
                <c:pt idx="1062">
                  <c:v>2</c:v>
                </c:pt>
                <c:pt idx="1063">
                  <c:v>4</c:v>
                </c:pt>
                <c:pt idx="1064">
                  <c:v>4</c:v>
                </c:pt>
                <c:pt idx="1065">
                  <c:v>3</c:v>
                </c:pt>
                <c:pt idx="1066">
                  <c:v>2</c:v>
                </c:pt>
                <c:pt idx="1067">
                  <c:v>5</c:v>
                </c:pt>
                <c:pt idx="1068">
                  <c:v>3</c:v>
                </c:pt>
                <c:pt idx="1069">
                  <c:v>4</c:v>
                </c:pt>
                <c:pt idx="1070">
                  <c:v>5</c:v>
                </c:pt>
                <c:pt idx="1071">
                  <c:v>4</c:v>
                </c:pt>
                <c:pt idx="1072">
                  <c:v>3</c:v>
                </c:pt>
                <c:pt idx="1073">
                  <c:v>4</c:v>
                </c:pt>
                <c:pt idx="1074">
                  <c:v>4</c:v>
                </c:pt>
                <c:pt idx="1075">
                  <c:v>2</c:v>
                </c:pt>
                <c:pt idx="1076">
                  <c:v>2</c:v>
                </c:pt>
                <c:pt idx="1077">
                  <c:v>5</c:v>
                </c:pt>
                <c:pt idx="1078">
                  <c:v>4</c:v>
                </c:pt>
                <c:pt idx="1079">
                  <c:v>2</c:v>
                </c:pt>
                <c:pt idx="1080">
                  <c:v>3</c:v>
                </c:pt>
                <c:pt idx="1081">
                  <c:v>2</c:v>
                </c:pt>
                <c:pt idx="1082">
                  <c:v>3</c:v>
                </c:pt>
                <c:pt idx="1083">
                  <c:v>2</c:v>
                </c:pt>
                <c:pt idx="1084">
                  <c:v>2</c:v>
                </c:pt>
                <c:pt idx="1085">
                  <c:v>2</c:v>
                </c:pt>
                <c:pt idx="1086">
                  <c:v>3</c:v>
                </c:pt>
                <c:pt idx="1087">
                  <c:v>2</c:v>
                </c:pt>
                <c:pt idx="1088">
                  <c:v>2</c:v>
                </c:pt>
                <c:pt idx="1089">
                  <c:v>2</c:v>
                </c:pt>
                <c:pt idx="1090">
                  <c:v>2</c:v>
                </c:pt>
                <c:pt idx="1091">
                  <c:v>2</c:v>
                </c:pt>
                <c:pt idx="1092">
                  <c:v>2</c:v>
                </c:pt>
                <c:pt idx="1093">
                  <c:v>5</c:v>
                </c:pt>
                <c:pt idx="1094">
                  <c:v>2</c:v>
                </c:pt>
                <c:pt idx="1095">
                  <c:v>2</c:v>
                </c:pt>
                <c:pt idx="1096">
                  <c:v>3</c:v>
                </c:pt>
                <c:pt idx="1097">
                  <c:v>3</c:v>
                </c:pt>
                <c:pt idx="1098">
                  <c:v>2</c:v>
                </c:pt>
                <c:pt idx="1099">
                  <c:v>3</c:v>
                </c:pt>
                <c:pt idx="1100">
                  <c:v>3</c:v>
                </c:pt>
                <c:pt idx="1101">
                  <c:v>2</c:v>
                </c:pt>
                <c:pt idx="1102">
                  <c:v>4</c:v>
                </c:pt>
                <c:pt idx="1103">
                  <c:v>5</c:v>
                </c:pt>
                <c:pt idx="1104">
                  <c:v>4</c:v>
                </c:pt>
                <c:pt idx="1105">
                  <c:v>2</c:v>
                </c:pt>
                <c:pt idx="1106">
                  <c:v>2</c:v>
                </c:pt>
                <c:pt idx="1107">
                  <c:v>3</c:v>
                </c:pt>
                <c:pt idx="1108">
                  <c:v>2</c:v>
                </c:pt>
                <c:pt idx="1109">
                  <c:v>2</c:v>
                </c:pt>
                <c:pt idx="1110">
                  <c:v>2</c:v>
                </c:pt>
                <c:pt idx="1111">
                  <c:v>2</c:v>
                </c:pt>
                <c:pt idx="1112">
                  <c:v>2</c:v>
                </c:pt>
                <c:pt idx="1113">
                  <c:v>3</c:v>
                </c:pt>
                <c:pt idx="1114">
                  <c:v>4</c:v>
                </c:pt>
                <c:pt idx="1115">
                  <c:v>2</c:v>
                </c:pt>
                <c:pt idx="1116">
                  <c:v>2</c:v>
                </c:pt>
                <c:pt idx="1117">
                  <c:v>5</c:v>
                </c:pt>
                <c:pt idx="1118">
                  <c:v>2</c:v>
                </c:pt>
                <c:pt idx="1119">
                  <c:v>2</c:v>
                </c:pt>
                <c:pt idx="1120">
                  <c:v>3</c:v>
                </c:pt>
                <c:pt idx="1121">
                  <c:v>2</c:v>
                </c:pt>
                <c:pt idx="1122">
                  <c:v>2</c:v>
                </c:pt>
                <c:pt idx="1123">
                  <c:v>3</c:v>
                </c:pt>
                <c:pt idx="1124">
                  <c:v>2</c:v>
                </c:pt>
                <c:pt idx="1125">
                  <c:v>4</c:v>
                </c:pt>
                <c:pt idx="1126">
                  <c:v>2</c:v>
                </c:pt>
                <c:pt idx="1127">
                  <c:v>2</c:v>
                </c:pt>
                <c:pt idx="1128">
                  <c:v>3</c:v>
                </c:pt>
                <c:pt idx="1129">
                  <c:v>2</c:v>
                </c:pt>
                <c:pt idx="1130">
                  <c:v>2</c:v>
                </c:pt>
                <c:pt idx="1131">
                  <c:v>2</c:v>
                </c:pt>
                <c:pt idx="1132">
                  <c:v>2</c:v>
                </c:pt>
                <c:pt idx="1133">
                  <c:v>2</c:v>
                </c:pt>
                <c:pt idx="1134">
                  <c:v>2</c:v>
                </c:pt>
                <c:pt idx="1135">
                  <c:v>3</c:v>
                </c:pt>
                <c:pt idx="1136">
                  <c:v>2</c:v>
                </c:pt>
                <c:pt idx="1137">
                  <c:v>5</c:v>
                </c:pt>
                <c:pt idx="1138">
                  <c:v>2</c:v>
                </c:pt>
                <c:pt idx="1139">
                  <c:v>4</c:v>
                </c:pt>
                <c:pt idx="1140">
                  <c:v>2</c:v>
                </c:pt>
                <c:pt idx="1141">
                  <c:v>2</c:v>
                </c:pt>
                <c:pt idx="1142">
                  <c:v>2</c:v>
                </c:pt>
                <c:pt idx="1143">
                  <c:v>2</c:v>
                </c:pt>
                <c:pt idx="1144">
                  <c:v>2</c:v>
                </c:pt>
                <c:pt idx="1145">
                  <c:v>2</c:v>
                </c:pt>
                <c:pt idx="1146">
                  <c:v>2</c:v>
                </c:pt>
                <c:pt idx="1147">
                  <c:v>2</c:v>
                </c:pt>
                <c:pt idx="1148">
                  <c:v>2</c:v>
                </c:pt>
                <c:pt idx="1149">
                  <c:v>2</c:v>
                </c:pt>
                <c:pt idx="1150">
                  <c:v>2</c:v>
                </c:pt>
                <c:pt idx="1151">
                  <c:v>2</c:v>
                </c:pt>
                <c:pt idx="1152">
                  <c:v>2</c:v>
                </c:pt>
                <c:pt idx="1153">
                  <c:v>2</c:v>
                </c:pt>
                <c:pt idx="1154">
                  <c:v>3</c:v>
                </c:pt>
                <c:pt idx="1155">
                  <c:v>3</c:v>
                </c:pt>
                <c:pt idx="1156">
                  <c:v>2</c:v>
                </c:pt>
                <c:pt idx="1157">
                  <c:v>2</c:v>
                </c:pt>
                <c:pt idx="1158">
                  <c:v>2</c:v>
                </c:pt>
                <c:pt idx="1159">
                  <c:v>2</c:v>
                </c:pt>
                <c:pt idx="1160">
                  <c:v>3</c:v>
                </c:pt>
                <c:pt idx="1161">
                  <c:v>3</c:v>
                </c:pt>
                <c:pt idx="1162">
                  <c:v>3</c:v>
                </c:pt>
                <c:pt idx="1163">
                  <c:v>5</c:v>
                </c:pt>
                <c:pt idx="1164">
                  <c:v>3</c:v>
                </c:pt>
                <c:pt idx="1165">
                  <c:v>4</c:v>
                </c:pt>
                <c:pt idx="1166">
                  <c:v>2</c:v>
                </c:pt>
                <c:pt idx="1167">
                  <c:v>3</c:v>
                </c:pt>
                <c:pt idx="1168">
                  <c:v>4</c:v>
                </c:pt>
                <c:pt idx="1169">
                  <c:v>2</c:v>
                </c:pt>
                <c:pt idx="1170">
                  <c:v>2</c:v>
                </c:pt>
                <c:pt idx="1171">
                  <c:v>2</c:v>
                </c:pt>
                <c:pt idx="1172">
                  <c:v>2</c:v>
                </c:pt>
                <c:pt idx="1173">
                  <c:v>2</c:v>
                </c:pt>
                <c:pt idx="1174">
                  <c:v>3</c:v>
                </c:pt>
                <c:pt idx="1175">
                  <c:v>4</c:v>
                </c:pt>
                <c:pt idx="1176">
                  <c:v>2</c:v>
                </c:pt>
                <c:pt idx="1177">
                  <c:v>2</c:v>
                </c:pt>
                <c:pt idx="1178">
                  <c:v>4</c:v>
                </c:pt>
                <c:pt idx="1179">
                  <c:v>4</c:v>
                </c:pt>
                <c:pt idx="1180">
                  <c:v>2</c:v>
                </c:pt>
                <c:pt idx="1181">
                  <c:v>2</c:v>
                </c:pt>
                <c:pt idx="1182">
                  <c:v>3</c:v>
                </c:pt>
                <c:pt idx="1183">
                  <c:v>4</c:v>
                </c:pt>
                <c:pt idx="1184">
                  <c:v>2</c:v>
                </c:pt>
                <c:pt idx="1185">
                  <c:v>5</c:v>
                </c:pt>
                <c:pt idx="1186">
                  <c:v>2</c:v>
                </c:pt>
                <c:pt idx="1187">
                  <c:v>2</c:v>
                </c:pt>
                <c:pt idx="1188">
                  <c:v>2</c:v>
                </c:pt>
                <c:pt idx="1189">
                  <c:v>4</c:v>
                </c:pt>
                <c:pt idx="1190">
                  <c:v>2</c:v>
                </c:pt>
                <c:pt idx="1191">
                  <c:v>4</c:v>
                </c:pt>
                <c:pt idx="1192">
                  <c:v>3</c:v>
                </c:pt>
                <c:pt idx="1193">
                  <c:v>3</c:v>
                </c:pt>
                <c:pt idx="1194">
                  <c:v>2</c:v>
                </c:pt>
                <c:pt idx="1195">
                  <c:v>2</c:v>
                </c:pt>
                <c:pt idx="1196">
                  <c:v>2</c:v>
                </c:pt>
                <c:pt idx="1197">
                  <c:v>2</c:v>
                </c:pt>
                <c:pt idx="1198">
                  <c:v>2</c:v>
                </c:pt>
                <c:pt idx="1199">
                  <c:v>2</c:v>
                </c:pt>
                <c:pt idx="1200">
                  <c:v>2</c:v>
                </c:pt>
                <c:pt idx="1201">
                  <c:v>2</c:v>
                </c:pt>
                <c:pt idx="1202">
                  <c:v>2</c:v>
                </c:pt>
                <c:pt idx="1203">
                  <c:v>2</c:v>
                </c:pt>
                <c:pt idx="1204">
                  <c:v>2</c:v>
                </c:pt>
                <c:pt idx="1205">
                  <c:v>2</c:v>
                </c:pt>
                <c:pt idx="1206">
                  <c:v>2</c:v>
                </c:pt>
                <c:pt idx="1207">
                  <c:v>2</c:v>
                </c:pt>
                <c:pt idx="1208">
                  <c:v>2</c:v>
                </c:pt>
                <c:pt idx="1209">
                  <c:v>4</c:v>
                </c:pt>
                <c:pt idx="1210">
                  <c:v>3</c:v>
                </c:pt>
                <c:pt idx="1211">
                  <c:v>4</c:v>
                </c:pt>
                <c:pt idx="1212">
                  <c:v>2</c:v>
                </c:pt>
                <c:pt idx="1213">
                  <c:v>2</c:v>
                </c:pt>
                <c:pt idx="1214">
                  <c:v>4</c:v>
                </c:pt>
                <c:pt idx="1215">
                  <c:v>6</c:v>
                </c:pt>
                <c:pt idx="1216">
                  <c:v>3</c:v>
                </c:pt>
                <c:pt idx="1217">
                  <c:v>3</c:v>
                </c:pt>
                <c:pt idx="1218">
                  <c:v>2</c:v>
                </c:pt>
                <c:pt idx="1219">
                  <c:v>2</c:v>
                </c:pt>
                <c:pt idx="1220">
                  <c:v>2</c:v>
                </c:pt>
                <c:pt idx="1221">
                  <c:v>2</c:v>
                </c:pt>
                <c:pt idx="1222">
                  <c:v>2</c:v>
                </c:pt>
                <c:pt idx="1223">
                  <c:v>2</c:v>
                </c:pt>
                <c:pt idx="1224">
                  <c:v>4</c:v>
                </c:pt>
                <c:pt idx="1225">
                  <c:v>2</c:v>
                </c:pt>
                <c:pt idx="1226">
                  <c:v>2</c:v>
                </c:pt>
                <c:pt idx="1227">
                  <c:v>2</c:v>
                </c:pt>
                <c:pt idx="1228">
                  <c:v>2</c:v>
                </c:pt>
                <c:pt idx="1229">
                  <c:v>5</c:v>
                </c:pt>
                <c:pt idx="1230">
                  <c:v>2</c:v>
                </c:pt>
                <c:pt idx="1231">
                  <c:v>2</c:v>
                </c:pt>
                <c:pt idx="1232">
                  <c:v>4</c:v>
                </c:pt>
                <c:pt idx="1233">
                  <c:v>3</c:v>
                </c:pt>
                <c:pt idx="1234">
                  <c:v>5</c:v>
                </c:pt>
                <c:pt idx="1235">
                  <c:v>3</c:v>
                </c:pt>
                <c:pt idx="1236">
                  <c:v>2</c:v>
                </c:pt>
                <c:pt idx="1237">
                  <c:v>2</c:v>
                </c:pt>
                <c:pt idx="1238">
                  <c:v>2</c:v>
                </c:pt>
                <c:pt idx="1239">
                  <c:v>4</c:v>
                </c:pt>
                <c:pt idx="1240">
                  <c:v>3</c:v>
                </c:pt>
                <c:pt idx="1241">
                  <c:v>4</c:v>
                </c:pt>
                <c:pt idx="1242">
                  <c:v>6</c:v>
                </c:pt>
                <c:pt idx="1243">
                  <c:v>2</c:v>
                </c:pt>
                <c:pt idx="1244">
                  <c:v>2</c:v>
                </c:pt>
                <c:pt idx="1245">
                  <c:v>2</c:v>
                </c:pt>
                <c:pt idx="1246">
                  <c:v>4</c:v>
                </c:pt>
                <c:pt idx="1247">
                  <c:v>2</c:v>
                </c:pt>
                <c:pt idx="1248">
                  <c:v>2</c:v>
                </c:pt>
                <c:pt idx="1249">
                  <c:v>3</c:v>
                </c:pt>
                <c:pt idx="1250">
                  <c:v>2</c:v>
                </c:pt>
                <c:pt idx="1251">
                  <c:v>5</c:v>
                </c:pt>
                <c:pt idx="1252">
                  <c:v>3</c:v>
                </c:pt>
                <c:pt idx="1253">
                  <c:v>2</c:v>
                </c:pt>
                <c:pt idx="1254">
                  <c:v>3</c:v>
                </c:pt>
                <c:pt idx="1255">
                  <c:v>2</c:v>
                </c:pt>
                <c:pt idx="1256">
                  <c:v>2</c:v>
                </c:pt>
                <c:pt idx="1257">
                  <c:v>2</c:v>
                </c:pt>
                <c:pt idx="1258">
                  <c:v>2</c:v>
                </c:pt>
                <c:pt idx="1259">
                  <c:v>2</c:v>
                </c:pt>
                <c:pt idx="1260">
                  <c:v>2</c:v>
                </c:pt>
                <c:pt idx="1261">
                  <c:v>2</c:v>
                </c:pt>
                <c:pt idx="1262">
                  <c:v>2</c:v>
                </c:pt>
                <c:pt idx="1263">
                  <c:v>4</c:v>
                </c:pt>
                <c:pt idx="1264">
                  <c:v>3</c:v>
                </c:pt>
                <c:pt idx="1265">
                  <c:v>4</c:v>
                </c:pt>
                <c:pt idx="1266">
                  <c:v>4</c:v>
                </c:pt>
                <c:pt idx="1267">
                  <c:v>6</c:v>
                </c:pt>
                <c:pt idx="1268">
                  <c:v>4</c:v>
                </c:pt>
                <c:pt idx="1269">
                  <c:v>2</c:v>
                </c:pt>
                <c:pt idx="1270">
                  <c:v>2</c:v>
                </c:pt>
                <c:pt idx="1271">
                  <c:v>2</c:v>
                </c:pt>
                <c:pt idx="1272">
                  <c:v>3</c:v>
                </c:pt>
                <c:pt idx="1273">
                  <c:v>2</c:v>
                </c:pt>
                <c:pt idx="1274">
                  <c:v>2</c:v>
                </c:pt>
                <c:pt idx="1275">
                  <c:v>2</c:v>
                </c:pt>
                <c:pt idx="1276">
                  <c:v>3</c:v>
                </c:pt>
                <c:pt idx="1277">
                  <c:v>3</c:v>
                </c:pt>
                <c:pt idx="1278">
                  <c:v>5</c:v>
                </c:pt>
                <c:pt idx="1279">
                  <c:v>3</c:v>
                </c:pt>
                <c:pt idx="1280">
                  <c:v>3</c:v>
                </c:pt>
                <c:pt idx="1281">
                  <c:v>2</c:v>
                </c:pt>
                <c:pt idx="1282">
                  <c:v>3</c:v>
                </c:pt>
                <c:pt idx="1283">
                  <c:v>2</c:v>
                </c:pt>
                <c:pt idx="1284">
                  <c:v>3</c:v>
                </c:pt>
                <c:pt idx="1285">
                  <c:v>3</c:v>
                </c:pt>
                <c:pt idx="1286">
                  <c:v>2</c:v>
                </c:pt>
                <c:pt idx="1287">
                  <c:v>2</c:v>
                </c:pt>
                <c:pt idx="1288">
                  <c:v>2</c:v>
                </c:pt>
                <c:pt idx="1289">
                  <c:v>3</c:v>
                </c:pt>
                <c:pt idx="1290">
                  <c:v>2</c:v>
                </c:pt>
                <c:pt idx="1291">
                  <c:v>3</c:v>
                </c:pt>
                <c:pt idx="1292">
                  <c:v>2</c:v>
                </c:pt>
                <c:pt idx="1293">
                  <c:v>2</c:v>
                </c:pt>
                <c:pt idx="1294">
                  <c:v>2</c:v>
                </c:pt>
                <c:pt idx="1295">
                  <c:v>2</c:v>
                </c:pt>
                <c:pt idx="1296">
                  <c:v>3</c:v>
                </c:pt>
                <c:pt idx="1297">
                  <c:v>3</c:v>
                </c:pt>
                <c:pt idx="1298">
                  <c:v>3</c:v>
                </c:pt>
                <c:pt idx="1299">
                  <c:v>3</c:v>
                </c:pt>
                <c:pt idx="1300">
                  <c:v>4</c:v>
                </c:pt>
                <c:pt idx="1301">
                  <c:v>2</c:v>
                </c:pt>
                <c:pt idx="1302">
                  <c:v>3</c:v>
                </c:pt>
                <c:pt idx="1303">
                  <c:v>3</c:v>
                </c:pt>
                <c:pt idx="1304">
                  <c:v>2</c:v>
                </c:pt>
                <c:pt idx="1305">
                  <c:v>2</c:v>
                </c:pt>
                <c:pt idx="1306">
                  <c:v>3</c:v>
                </c:pt>
                <c:pt idx="1307">
                  <c:v>2</c:v>
                </c:pt>
                <c:pt idx="1308">
                  <c:v>2</c:v>
                </c:pt>
                <c:pt idx="1309">
                  <c:v>4</c:v>
                </c:pt>
                <c:pt idx="1310">
                  <c:v>6</c:v>
                </c:pt>
                <c:pt idx="1311">
                  <c:v>2</c:v>
                </c:pt>
                <c:pt idx="1312">
                  <c:v>3</c:v>
                </c:pt>
                <c:pt idx="1313">
                  <c:v>4</c:v>
                </c:pt>
                <c:pt idx="1314">
                  <c:v>2</c:v>
                </c:pt>
                <c:pt idx="1315">
                  <c:v>2</c:v>
                </c:pt>
                <c:pt idx="1316">
                  <c:v>3</c:v>
                </c:pt>
                <c:pt idx="1317">
                  <c:v>2</c:v>
                </c:pt>
                <c:pt idx="1318">
                  <c:v>3</c:v>
                </c:pt>
                <c:pt idx="1319">
                  <c:v>2</c:v>
                </c:pt>
                <c:pt idx="1320">
                  <c:v>4</c:v>
                </c:pt>
                <c:pt idx="1321">
                  <c:v>2</c:v>
                </c:pt>
                <c:pt idx="1322">
                  <c:v>2</c:v>
                </c:pt>
                <c:pt idx="1323">
                  <c:v>3</c:v>
                </c:pt>
                <c:pt idx="1324">
                  <c:v>2</c:v>
                </c:pt>
                <c:pt idx="1325">
                  <c:v>3</c:v>
                </c:pt>
                <c:pt idx="1326">
                  <c:v>3</c:v>
                </c:pt>
                <c:pt idx="1327">
                  <c:v>2</c:v>
                </c:pt>
                <c:pt idx="1328">
                  <c:v>2</c:v>
                </c:pt>
                <c:pt idx="1329">
                  <c:v>4</c:v>
                </c:pt>
                <c:pt idx="1330">
                  <c:v>4</c:v>
                </c:pt>
                <c:pt idx="1331">
                  <c:v>2</c:v>
                </c:pt>
                <c:pt idx="1332">
                  <c:v>2</c:v>
                </c:pt>
              </c:numCache>
            </c:numRef>
          </c:xVal>
          <c:yVal>
            <c:numRef>
              <c:f>GoodBits_PLR!$H$2:$H$1334</c:f>
              <c:numCache>
                <c:formatCode>0.00</c:formatCode>
                <c:ptCount val="1333"/>
                <c:pt idx="0">
                  <c:v>-5.0225517038605233E-4</c:v>
                </c:pt>
                <c:pt idx="1">
                  <c:v>7.8800295421854315E-4</c:v>
                </c:pt>
                <c:pt idx="2">
                  <c:v>-3.8754037947327777E-5</c:v>
                </c:pt>
                <c:pt idx="3">
                  <c:v>-2.5797871598328831E-3</c:v>
                </c:pt>
                <c:pt idx="4">
                  <c:v>-4.191741028338713E-3</c:v>
                </c:pt>
                <c:pt idx="5">
                  <c:v>4.4207020733421775E-4</c:v>
                </c:pt>
                <c:pt idx="6">
                  <c:v>-1.0297911692710231E-2</c:v>
                </c:pt>
                <c:pt idx="7">
                  <c:v>0.40516758782309681</c:v>
                </c:pt>
                <c:pt idx="8">
                  <c:v>3.148194095567278E-3</c:v>
                </c:pt>
                <c:pt idx="9">
                  <c:v>1.0065426114016941E-3</c:v>
                </c:pt>
                <c:pt idx="10">
                  <c:v>-8.1766153369924681E-4</c:v>
                </c:pt>
                <c:pt idx="11">
                  <c:v>-0.78028715010424343</c:v>
                </c:pt>
                <c:pt idx="12">
                  <c:v>2.6280780884099984E-2</c:v>
                </c:pt>
                <c:pt idx="13">
                  <c:v>1.4489328099108774E-2</c:v>
                </c:pt>
                <c:pt idx="14">
                  <c:v>1.775262760553557E-2</c:v>
                </c:pt>
                <c:pt idx="15">
                  <c:v>0.11606965866153125</c:v>
                </c:pt>
                <c:pt idx="16">
                  <c:v>3.9520758162283412E-2</c:v>
                </c:pt>
                <c:pt idx="17">
                  <c:v>-1.2188196508443844E-2</c:v>
                </c:pt>
                <c:pt idx="18">
                  <c:v>2.0299348469102273E-2</c:v>
                </c:pt>
                <c:pt idx="19">
                  <c:v>1.267768319923942E-2</c:v>
                </c:pt>
                <c:pt idx="20">
                  <c:v>1.9415800829629924E-2</c:v>
                </c:pt>
                <c:pt idx="21">
                  <c:v>3.1870509377026235E-2</c:v>
                </c:pt>
                <c:pt idx="22">
                  <c:v>-3.0959617018328972E-2</c:v>
                </c:pt>
                <c:pt idx="23">
                  <c:v>-4.0006177211413738E-2</c:v>
                </c:pt>
                <c:pt idx="24">
                  <c:v>1.356403239376785E-2</c:v>
                </c:pt>
                <c:pt idx="25">
                  <c:v>2.8171063124624467E-2</c:v>
                </c:pt>
                <c:pt idx="26">
                  <c:v>7.9442142668848123E-2</c:v>
                </c:pt>
                <c:pt idx="27">
                  <c:v>-1.0340228185144556E-2</c:v>
                </c:pt>
                <c:pt idx="28">
                  <c:v>-8.9725019803231967E-3</c:v>
                </c:pt>
                <c:pt idx="29">
                  <c:v>2.2208284124126251E-3</c:v>
                </c:pt>
                <c:pt idx="30">
                  <c:v>0.40210698549926949</c:v>
                </c:pt>
                <c:pt idx="31">
                  <c:v>-6.2265385026867431E-2</c:v>
                </c:pt>
                <c:pt idx="32">
                  <c:v>-3.9696501998520546E-2</c:v>
                </c:pt>
                <c:pt idx="33">
                  <c:v>0.37624865970821697</c:v>
                </c:pt>
                <c:pt idx="34">
                  <c:v>-1.0260615656037125E-2</c:v>
                </c:pt>
                <c:pt idx="35">
                  <c:v>-6.2305497506359745E-3</c:v>
                </c:pt>
                <c:pt idx="36">
                  <c:v>3.5125475945171618E-2</c:v>
                </c:pt>
                <c:pt idx="37">
                  <c:v>-3.7185434296029038E-2</c:v>
                </c:pt>
                <c:pt idx="38">
                  <c:v>0.25696205770774477</c:v>
                </c:pt>
                <c:pt idx="39">
                  <c:v>4.1726790121400716E-2</c:v>
                </c:pt>
                <c:pt idx="40">
                  <c:v>-2.7822505599299299E-2</c:v>
                </c:pt>
                <c:pt idx="41">
                  <c:v>0.18651046434814356</c:v>
                </c:pt>
                <c:pt idx="42">
                  <c:v>-1.6457574830332662E-3</c:v>
                </c:pt>
                <c:pt idx="43">
                  <c:v>-3.8993016305898832E-2</c:v>
                </c:pt>
                <c:pt idx="44">
                  <c:v>1.0821238631583541E-2</c:v>
                </c:pt>
                <c:pt idx="45">
                  <c:v>-1.6216386841458659E-2</c:v>
                </c:pt>
                <c:pt idx="46">
                  <c:v>-2.2539628510752089E-2</c:v>
                </c:pt>
                <c:pt idx="47">
                  <c:v>-2.2539628510752203E-2</c:v>
                </c:pt>
                <c:pt idx="48">
                  <c:v>0.42418523546546116</c:v>
                </c:pt>
                <c:pt idx="49">
                  <c:v>-1.3839506602354222E-2</c:v>
                </c:pt>
                <c:pt idx="50">
                  <c:v>-2.8200302145824151E-2</c:v>
                </c:pt>
                <c:pt idx="51">
                  <c:v>0.22862432280817982</c:v>
                </c:pt>
                <c:pt idx="52">
                  <c:v>-1.5932051832484011E-2</c:v>
                </c:pt>
                <c:pt idx="53">
                  <c:v>-5.7553794271217658E-2</c:v>
                </c:pt>
                <c:pt idx="54">
                  <c:v>6.6958828432038819E-2</c:v>
                </c:pt>
                <c:pt idx="55">
                  <c:v>4.576057033453867E-3</c:v>
                </c:pt>
                <c:pt idx="56">
                  <c:v>2.7218065559065389E-3</c:v>
                </c:pt>
                <c:pt idx="57">
                  <c:v>-5.1208545033713866E-2</c:v>
                </c:pt>
                <c:pt idx="58">
                  <c:v>0.41801088136112086</c:v>
                </c:pt>
                <c:pt idx="59">
                  <c:v>-5.8864898895706529E-2</c:v>
                </c:pt>
                <c:pt idx="60">
                  <c:v>0.22684041319553583</c:v>
                </c:pt>
                <c:pt idx="61">
                  <c:v>7.5666333073737518E-2</c:v>
                </c:pt>
                <c:pt idx="62">
                  <c:v>0.2239434447044131</c:v>
                </c:pt>
                <c:pt idx="63">
                  <c:v>-0.11056743342359826</c:v>
                </c:pt>
                <c:pt idx="64">
                  <c:v>-3.1790070501164065E-2</c:v>
                </c:pt>
                <c:pt idx="65">
                  <c:v>1.5469071815174809E-2</c:v>
                </c:pt>
                <c:pt idx="66">
                  <c:v>0.44722634396267197</c:v>
                </c:pt>
                <c:pt idx="67">
                  <c:v>-5.4119194026717036E-3</c:v>
                </c:pt>
                <c:pt idx="68">
                  <c:v>-5.4119194026717036E-3</c:v>
                </c:pt>
                <c:pt idx="69">
                  <c:v>6.5071996743714791E-2</c:v>
                </c:pt>
                <c:pt idx="70">
                  <c:v>0.31330590608340814</c:v>
                </c:pt>
                <c:pt idx="71">
                  <c:v>-7.0129131107962567E-2</c:v>
                </c:pt>
                <c:pt idx="72">
                  <c:v>-5.3753888978819921E-2</c:v>
                </c:pt>
                <c:pt idx="73">
                  <c:v>-5.3753888978820157E-2</c:v>
                </c:pt>
                <c:pt idx="74">
                  <c:v>-5.4975171235178831E-2</c:v>
                </c:pt>
                <c:pt idx="75">
                  <c:v>-5.4975171235179067E-2</c:v>
                </c:pt>
                <c:pt idx="76">
                  <c:v>-3.3876739831038465E-3</c:v>
                </c:pt>
                <c:pt idx="77">
                  <c:v>-3.3876739831039579E-3</c:v>
                </c:pt>
                <c:pt idx="78">
                  <c:v>-3.1848409486816873E-2</c:v>
                </c:pt>
                <c:pt idx="79">
                  <c:v>-8.1830018247632003E-2</c:v>
                </c:pt>
                <c:pt idx="80">
                  <c:v>0.39436017812437585</c:v>
                </c:pt>
                <c:pt idx="81">
                  <c:v>4.9570741099571561E-2</c:v>
                </c:pt>
                <c:pt idx="82">
                  <c:v>3.2948265286721116E-3</c:v>
                </c:pt>
                <c:pt idx="83">
                  <c:v>5.6289567291209389E-2</c:v>
                </c:pt>
                <c:pt idx="84">
                  <c:v>3.4743351055476428E-2</c:v>
                </c:pt>
                <c:pt idx="85">
                  <c:v>-1.1570140365326626E-2</c:v>
                </c:pt>
                <c:pt idx="86">
                  <c:v>1.5710292906318486E-2</c:v>
                </c:pt>
                <c:pt idx="87">
                  <c:v>0.21367762532532675</c:v>
                </c:pt>
                <c:pt idx="88">
                  <c:v>-2.7908788117076731E-2</c:v>
                </c:pt>
                <c:pt idx="89">
                  <c:v>-1.0277076533917958E-3</c:v>
                </c:pt>
                <c:pt idx="90">
                  <c:v>1.038642380833449E-2</c:v>
                </c:pt>
                <c:pt idx="91">
                  <c:v>0.55866088280041004</c:v>
                </c:pt>
                <c:pt idx="92">
                  <c:v>2.8836964951034633E-3</c:v>
                </c:pt>
                <c:pt idx="93">
                  <c:v>-1.1981270398895462E-2</c:v>
                </c:pt>
                <c:pt idx="94">
                  <c:v>0.16360884786180047</c:v>
                </c:pt>
                <c:pt idx="95">
                  <c:v>0.18949004627256719</c:v>
                </c:pt>
                <c:pt idx="96">
                  <c:v>0.17696573727305223</c:v>
                </c:pt>
                <c:pt idx="97">
                  <c:v>9.8147061139524663E-2</c:v>
                </c:pt>
                <c:pt idx="98">
                  <c:v>-1.7828728656277531E-3</c:v>
                </c:pt>
                <c:pt idx="99">
                  <c:v>0.34500088574457566</c:v>
                </c:pt>
                <c:pt idx="100">
                  <c:v>7.9051795071134676E-3</c:v>
                </c:pt>
                <c:pt idx="101">
                  <c:v>0.22975768182006015</c:v>
                </c:pt>
                <c:pt idx="102">
                  <c:v>0.11782493654734917</c:v>
                </c:pt>
                <c:pt idx="103">
                  <c:v>-0.10646375228836705</c:v>
                </c:pt>
                <c:pt idx="104">
                  <c:v>0.16194799028728998</c:v>
                </c:pt>
                <c:pt idx="105">
                  <c:v>0.11359717772370517</c:v>
                </c:pt>
                <c:pt idx="106">
                  <c:v>-7.5575519612093064E-2</c:v>
                </c:pt>
                <c:pt idx="107">
                  <c:v>-1.1370937426979809E-2</c:v>
                </c:pt>
                <c:pt idx="108">
                  <c:v>-0.10141286859138601</c:v>
                </c:pt>
                <c:pt idx="109">
                  <c:v>0.46085024725924811</c:v>
                </c:pt>
                <c:pt idx="110">
                  <c:v>-0.15875294354066319</c:v>
                </c:pt>
                <c:pt idx="111">
                  <c:v>-1.5111436331401466E-2</c:v>
                </c:pt>
                <c:pt idx="112">
                  <c:v>0.41987580944919112</c:v>
                </c:pt>
                <c:pt idx="113">
                  <c:v>-5.0352430082677958E-2</c:v>
                </c:pt>
                <c:pt idx="114">
                  <c:v>-5.4736789423847985E-2</c:v>
                </c:pt>
                <c:pt idx="115">
                  <c:v>5.2298903274878863E-2</c:v>
                </c:pt>
                <c:pt idx="116">
                  <c:v>3.3503971231401843E-2</c:v>
                </c:pt>
                <c:pt idx="117">
                  <c:v>-5.0761530318604369E-3</c:v>
                </c:pt>
                <c:pt idx="118">
                  <c:v>-1.155053071417015E-2</c:v>
                </c:pt>
                <c:pt idx="119">
                  <c:v>0.57815717577899262</c:v>
                </c:pt>
                <c:pt idx="120">
                  <c:v>1.9418085857101731E-2</c:v>
                </c:pt>
                <c:pt idx="121">
                  <c:v>8.7323042358327135E-2</c:v>
                </c:pt>
                <c:pt idx="122">
                  <c:v>-0.13935784858773867</c:v>
                </c:pt>
                <c:pt idx="123">
                  <c:v>0.16908931275745118</c:v>
                </c:pt>
                <c:pt idx="124">
                  <c:v>0.20757415445583846</c:v>
                </c:pt>
                <c:pt idx="125">
                  <c:v>-4.5861550720124836E-2</c:v>
                </c:pt>
                <c:pt idx="126">
                  <c:v>6.6735487789389564E-3</c:v>
                </c:pt>
                <c:pt idx="127">
                  <c:v>0.17675006190204534</c:v>
                </c:pt>
                <c:pt idx="128">
                  <c:v>-6.8778600831600678E-3</c:v>
                </c:pt>
                <c:pt idx="129">
                  <c:v>8.5349913884924425E-2</c:v>
                </c:pt>
                <c:pt idx="130">
                  <c:v>0.1492558965249669</c:v>
                </c:pt>
                <c:pt idx="131">
                  <c:v>0.17420557021594105</c:v>
                </c:pt>
                <c:pt idx="132">
                  <c:v>5.870370369402092E-2</c:v>
                </c:pt>
                <c:pt idx="133">
                  <c:v>-3.8030749588568571E-2</c:v>
                </c:pt>
                <c:pt idx="134">
                  <c:v>0.17435338714477774</c:v>
                </c:pt>
                <c:pt idx="135">
                  <c:v>0.22721185502073732</c:v>
                </c:pt>
                <c:pt idx="136">
                  <c:v>0.66906721371733402</c:v>
                </c:pt>
                <c:pt idx="137">
                  <c:v>6.2986907971042991E-2</c:v>
                </c:pt>
                <c:pt idx="138">
                  <c:v>-5.5717327466695624E-2</c:v>
                </c:pt>
                <c:pt idx="139">
                  <c:v>4.9567668420080799E-2</c:v>
                </c:pt>
                <c:pt idx="140">
                  <c:v>-1.9746762934834558E-2</c:v>
                </c:pt>
                <c:pt idx="141">
                  <c:v>0.17567701407528613</c:v>
                </c:pt>
                <c:pt idx="142">
                  <c:v>-0.13143275596760118</c:v>
                </c:pt>
                <c:pt idx="143">
                  <c:v>0.1100830746119999</c:v>
                </c:pt>
                <c:pt idx="144">
                  <c:v>-5.4894922847712573E-3</c:v>
                </c:pt>
                <c:pt idx="145">
                  <c:v>0.46718731675117386</c:v>
                </c:pt>
                <c:pt idx="146">
                  <c:v>0.12987508142141208</c:v>
                </c:pt>
                <c:pt idx="147">
                  <c:v>0.18624163904532595</c:v>
                </c:pt>
                <c:pt idx="148">
                  <c:v>-6.1909167892817436E-3</c:v>
                </c:pt>
                <c:pt idx="149">
                  <c:v>0.43790038386131824</c:v>
                </c:pt>
                <c:pt idx="150">
                  <c:v>0.1665787801985287</c:v>
                </c:pt>
                <c:pt idx="151">
                  <c:v>-3.4871938316884572E-2</c:v>
                </c:pt>
                <c:pt idx="152">
                  <c:v>-9.1202405513022014E-2</c:v>
                </c:pt>
                <c:pt idx="153">
                  <c:v>-7.3023310595214927E-2</c:v>
                </c:pt>
                <c:pt idx="154">
                  <c:v>7.7792877507023697E-2</c:v>
                </c:pt>
                <c:pt idx="155">
                  <c:v>-1.0790179166073683</c:v>
                </c:pt>
                <c:pt idx="156">
                  <c:v>0.10085069749363149</c:v>
                </c:pt>
                <c:pt idx="157">
                  <c:v>-1.3993358981896247E-2</c:v>
                </c:pt>
                <c:pt idx="158">
                  <c:v>-9.0671943994160925E-2</c:v>
                </c:pt>
                <c:pt idx="159">
                  <c:v>0.21459342877232854</c:v>
                </c:pt>
                <c:pt idx="160">
                  <c:v>-0.19193362193955391</c:v>
                </c:pt>
                <c:pt idx="161">
                  <c:v>-0.13776556611833962</c:v>
                </c:pt>
                <c:pt idx="162">
                  <c:v>7.3427468554829733E-2</c:v>
                </c:pt>
                <c:pt idx="163">
                  <c:v>-0.1323643043768962</c:v>
                </c:pt>
                <c:pt idx="164">
                  <c:v>0.28916465241200368</c:v>
                </c:pt>
                <c:pt idx="165">
                  <c:v>0.13596186555694467</c:v>
                </c:pt>
                <c:pt idx="166">
                  <c:v>2.2074660996783863E-2</c:v>
                </c:pt>
                <c:pt idx="167">
                  <c:v>0.13530147864082775</c:v>
                </c:pt>
                <c:pt idx="168">
                  <c:v>0.15652386397281395</c:v>
                </c:pt>
                <c:pt idx="169">
                  <c:v>-4.9637981091771234E-2</c:v>
                </c:pt>
                <c:pt idx="170">
                  <c:v>0.12254646436529254</c:v>
                </c:pt>
                <c:pt idx="171">
                  <c:v>6.6152391187191831E-3</c:v>
                </c:pt>
                <c:pt idx="172">
                  <c:v>5.1695147128877156E-2</c:v>
                </c:pt>
                <c:pt idx="173">
                  <c:v>0.27555780173218031</c:v>
                </c:pt>
                <c:pt idx="174">
                  <c:v>-8.05588367172521E-2</c:v>
                </c:pt>
                <c:pt idx="175">
                  <c:v>-0.2564489936832256</c:v>
                </c:pt>
                <c:pt idx="176">
                  <c:v>0.27149280546412735</c:v>
                </c:pt>
                <c:pt idx="177">
                  <c:v>0.28846456716389263</c:v>
                </c:pt>
                <c:pt idx="178">
                  <c:v>0.10379679368164356</c:v>
                </c:pt>
                <c:pt idx="179">
                  <c:v>0.26911059094308892</c:v>
                </c:pt>
                <c:pt idx="180">
                  <c:v>0.20668152430229292</c:v>
                </c:pt>
                <c:pt idx="181">
                  <c:v>-0.12746463994228535</c:v>
                </c:pt>
                <c:pt idx="182">
                  <c:v>-4.0166041725334757E-2</c:v>
                </c:pt>
                <c:pt idx="183">
                  <c:v>1.5850457167768872</c:v>
                </c:pt>
                <c:pt idx="184">
                  <c:v>-0.12395085487362777</c:v>
                </c:pt>
                <c:pt idx="185">
                  <c:v>0.3486486330645035</c:v>
                </c:pt>
                <c:pt idx="186">
                  <c:v>0.18637353166705103</c:v>
                </c:pt>
                <c:pt idx="187">
                  <c:v>0.41442961450495452</c:v>
                </c:pt>
                <c:pt idx="188">
                  <c:v>0.23633737568687455</c:v>
                </c:pt>
                <c:pt idx="189">
                  <c:v>-1.0357138099947299E-2</c:v>
                </c:pt>
                <c:pt idx="190">
                  <c:v>7.9680555849397205E-2</c:v>
                </c:pt>
                <c:pt idx="191">
                  <c:v>0.31235075711307375</c:v>
                </c:pt>
                <c:pt idx="192">
                  <c:v>0.1147101038518681</c:v>
                </c:pt>
                <c:pt idx="193">
                  <c:v>0.13062693869887232</c:v>
                </c:pt>
                <c:pt idx="194">
                  <c:v>0.20844258471710997</c:v>
                </c:pt>
                <c:pt idx="195">
                  <c:v>0.12732493148541985</c:v>
                </c:pt>
                <c:pt idx="196">
                  <c:v>2.3394451817742308E-2</c:v>
                </c:pt>
                <c:pt idx="197">
                  <c:v>7.0380796761799397E-2</c:v>
                </c:pt>
                <c:pt idx="198">
                  <c:v>0.32576740647565583</c:v>
                </c:pt>
                <c:pt idx="199">
                  <c:v>7.1593792545006488E-2</c:v>
                </c:pt>
                <c:pt idx="200">
                  <c:v>-1.5713464881730197</c:v>
                </c:pt>
                <c:pt idx="201">
                  <c:v>0.21646382023697452</c:v>
                </c:pt>
                <c:pt idx="202">
                  <c:v>-5.4347137297295886E-2</c:v>
                </c:pt>
                <c:pt idx="203">
                  <c:v>0.5370034187310756</c:v>
                </c:pt>
                <c:pt idx="204">
                  <c:v>0.37410165841090859</c:v>
                </c:pt>
                <c:pt idx="205">
                  <c:v>0.26623352904429742</c:v>
                </c:pt>
                <c:pt idx="206">
                  <c:v>-0.17046661735881347</c:v>
                </c:pt>
                <c:pt idx="207">
                  <c:v>-0.13202650144510242</c:v>
                </c:pt>
                <c:pt idx="208">
                  <c:v>-8.4654221757527931E-2</c:v>
                </c:pt>
                <c:pt idx="209">
                  <c:v>0.22746971248635128</c:v>
                </c:pt>
                <c:pt idx="210">
                  <c:v>0.20316795617483496</c:v>
                </c:pt>
                <c:pt idx="211">
                  <c:v>0.31527131185659013</c:v>
                </c:pt>
                <c:pt idx="212">
                  <c:v>0.23447197248302337</c:v>
                </c:pt>
                <c:pt idx="213">
                  <c:v>7.1030701544666022E-2</c:v>
                </c:pt>
                <c:pt idx="214">
                  <c:v>0.29554165886650791</c:v>
                </c:pt>
                <c:pt idx="215">
                  <c:v>-0.26410298812189492</c:v>
                </c:pt>
                <c:pt idx="216">
                  <c:v>0.10748591497013972</c:v>
                </c:pt>
                <c:pt idx="217">
                  <c:v>-4.8709188912664618E-2</c:v>
                </c:pt>
                <c:pt idx="218">
                  <c:v>0.43635478860271798</c:v>
                </c:pt>
                <c:pt idx="219">
                  <c:v>0.87498155417889301</c:v>
                </c:pt>
                <c:pt idx="220">
                  <c:v>0.45379989007671445</c:v>
                </c:pt>
                <c:pt idx="221">
                  <c:v>0.28217241664081127</c:v>
                </c:pt>
                <c:pt idx="222">
                  <c:v>1.642556615522216</c:v>
                </c:pt>
                <c:pt idx="223">
                  <c:v>0.5604413045371478</c:v>
                </c:pt>
                <c:pt idx="224">
                  <c:v>0.16284042122213213</c:v>
                </c:pt>
                <c:pt idx="225">
                  <c:v>0.66403909640187464</c:v>
                </c:pt>
                <c:pt idx="226">
                  <c:v>-0.65266436238103087</c:v>
                </c:pt>
                <c:pt idx="227">
                  <c:v>0.27193408858513313</c:v>
                </c:pt>
                <c:pt idx="228">
                  <c:v>-0.22330707024189009</c:v>
                </c:pt>
                <c:pt idx="229">
                  <c:v>1.9988978766523349E-2</c:v>
                </c:pt>
                <c:pt idx="230">
                  <c:v>-4.3845667198737372E-2</c:v>
                </c:pt>
                <c:pt idx="231">
                  <c:v>0.56216723780233901</c:v>
                </c:pt>
                <c:pt idx="232">
                  <c:v>0</c:v>
                </c:pt>
                <c:pt idx="233">
                  <c:v>2.3417047980155935E-2</c:v>
                </c:pt>
                <c:pt idx="234">
                  <c:v>0.14822834933147883</c:v>
                </c:pt>
                <c:pt idx="235">
                  <c:v>9.3762492392447036E-2</c:v>
                </c:pt>
                <c:pt idx="236">
                  <c:v>0.23889190828234888</c:v>
                </c:pt>
                <c:pt idx="237">
                  <c:v>2.7854082887206963E-3</c:v>
                </c:pt>
                <c:pt idx="238">
                  <c:v>-6.0306849879183985E-2</c:v>
                </c:pt>
                <c:pt idx="239">
                  <c:v>4.8492846397132409E-2</c:v>
                </c:pt>
                <c:pt idx="240">
                  <c:v>-0.3245539126023419</c:v>
                </c:pt>
                <c:pt idx="241">
                  <c:v>-2.4634542677180137E-2</c:v>
                </c:pt>
                <c:pt idx="242">
                  <c:v>0.1412672241210704</c:v>
                </c:pt>
                <c:pt idx="243">
                  <c:v>-0.24415930352949169</c:v>
                </c:pt>
                <c:pt idx="244">
                  <c:v>0.13115438142165814</c:v>
                </c:pt>
                <c:pt idx="245">
                  <c:v>9.862639070611065E-2</c:v>
                </c:pt>
                <c:pt idx="246">
                  <c:v>0.29740772465537835</c:v>
                </c:pt>
                <c:pt idx="247">
                  <c:v>0.22602844678414374</c:v>
                </c:pt>
                <c:pt idx="248">
                  <c:v>6.8012450299833146E-2</c:v>
                </c:pt>
                <c:pt idx="249">
                  <c:v>0.13589671707875825</c:v>
                </c:pt>
                <c:pt idx="250">
                  <c:v>0.36183811112958142</c:v>
                </c:pt>
                <c:pt idx="251">
                  <c:v>1.242251999855689E-2</c:v>
                </c:pt>
                <c:pt idx="252">
                  <c:v>0.42308409303021877</c:v>
                </c:pt>
                <c:pt idx="253">
                  <c:v>-7.6866876470144799E-2</c:v>
                </c:pt>
                <c:pt idx="254">
                  <c:v>0.3505711610007145</c:v>
                </c:pt>
                <c:pt idx="255">
                  <c:v>0.97360106530182544</c:v>
                </c:pt>
                <c:pt idx="256">
                  <c:v>-3.3058840827834619E-2</c:v>
                </c:pt>
                <c:pt idx="257">
                  <c:v>-0.12875493255763232</c:v>
                </c:pt>
                <c:pt idx="258">
                  <c:v>0.42033806115312</c:v>
                </c:pt>
                <c:pt idx="259">
                  <c:v>0.56133389911666975</c:v>
                </c:pt>
                <c:pt idx="260">
                  <c:v>0.21958079283388732</c:v>
                </c:pt>
                <c:pt idx="261">
                  <c:v>0.24760124515335405</c:v>
                </c:pt>
                <c:pt idx="262">
                  <c:v>0.1714538211125865</c:v>
                </c:pt>
                <c:pt idx="263">
                  <c:v>0.14751947112343947</c:v>
                </c:pt>
                <c:pt idx="264">
                  <c:v>7.465428352500364E-2</c:v>
                </c:pt>
                <c:pt idx="265">
                  <c:v>-8.9419183174848288E-2</c:v>
                </c:pt>
                <c:pt idx="266">
                  <c:v>0.47075643368455444</c:v>
                </c:pt>
                <c:pt idx="267">
                  <c:v>0.17540469014156507</c:v>
                </c:pt>
                <c:pt idx="268">
                  <c:v>0.12495569675292964</c:v>
                </c:pt>
                <c:pt idx="269">
                  <c:v>0.11879045312202367</c:v>
                </c:pt>
                <c:pt idx="270">
                  <c:v>0.9991288455099967</c:v>
                </c:pt>
                <c:pt idx="271">
                  <c:v>0.27087877871896232</c:v>
                </c:pt>
                <c:pt idx="272">
                  <c:v>0.23496214181842306</c:v>
                </c:pt>
                <c:pt idx="273">
                  <c:v>0.40545409177107872</c:v>
                </c:pt>
                <c:pt idx="274">
                  <c:v>1.0415035976235869</c:v>
                </c:pt>
                <c:pt idx="275">
                  <c:v>0.46322574488469614</c:v>
                </c:pt>
                <c:pt idx="276">
                  <c:v>0.35678984638489891</c:v>
                </c:pt>
                <c:pt idx="277">
                  <c:v>-2.711020158859425E-2</c:v>
                </c:pt>
                <c:pt idx="278">
                  <c:v>0.11934316519034953</c:v>
                </c:pt>
                <c:pt idx="279">
                  <c:v>0.28134796388298194</c:v>
                </c:pt>
                <c:pt idx="280">
                  <c:v>2.7065251508561351E-2</c:v>
                </c:pt>
                <c:pt idx="281">
                  <c:v>0.47450255245413403</c:v>
                </c:pt>
                <c:pt idx="282">
                  <c:v>1.2240031107777195E-2</c:v>
                </c:pt>
                <c:pt idx="283">
                  <c:v>-3.7670967830227151E-2</c:v>
                </c:pt>
                <c:pt idx="284">
                  <c:v>0.17463547943643853</c:v>
                </c:pt>
                <c:pt idx="285">
                  <c:v>0.51182769570110309</c:v>
                </c:pt>
                <c:pt idx="286">
                  <c:v>-3.523972813230223E-2</c:v>
                </c:pt>
                <c:pt idx="287">
                  <c:v>8.4515571227460187E-2</c:v>
                </c:pt>
                <c:pt idx="288">
                  <c:v>0.15187496768538733</c:v>
                </c:pt>
                <c:pt idx="289">
                  <c:v>-8.0925946137908336E-2</c:v>
                </c:pt>
                <c:pt idx="290">
                  <c:v>0.97854695891262466</c:v>
                </c:pt>
                <c:pt idx="291">
                  <c:v>5.8195209599440606E-2</c:v>
                </c:pt>
                <c:pt idx="292">
                  <c:v>-1.6451604892004944E-2</c:v>
                </c:pt>
                <c:pt idx="293">
                  <c:v>0.29963958430431653</c:v>
                </c:pt>
                <c:pt idx="294">
                  <c:v>0.2379289890071164</c:v>
                </c:pt>
                <c:pt idx="295">
                  <c:v>1.1560962731144866</c:v>
                </c:pt>
                <c:pt idx="296">
                  <c:v>0</c:v>
                </c:pt>
                <c:pt idx="297">
                  <c:v>0.58081348222414608</c:v>
                </c:pt>
                <c:pt idx="298">
                  <c:v>-2.9473450727214467E-2</c:v>
                </c:pt>
                <c:pt idx="299">
                  <c:v>-0.20212418409013436</c:v>
                </c:pt>
                <c:pt idx="300">
                  <c:v>6.2520356981334138E-2</c:v>
                </c:pt>
                <c:pt idx="301">
                  <c:v>-0.27075572018140265</c:v>
                </c:pt>
                <c:pt idx="302">
                  <c:v>0.10714693956537567</c:v>
                </c:pt>
                <c:pt idx="303">
                  <c:v>-0.21625679496846847</c:v>
                </c:pt>
                <c:pt idx="304">
                  <c:v>0.20412132922556928</c:v>
                </c:pt>
                <c:pt idx="305">
                  <c:v>0.48962256370260226</c:v>
                </c:pt>
                <c:pt idx="306">
                  <c:v>-0.10239866219018898</c:v>
                </c:pt>
                <c:pt idx="307">
                  <c:v>0.52561216337424033</c:v>
                </c:pt>
                <c:pt idx="308">
                  <c:v>0.24408164685877781</c:v>
                </c:pt>
                <c:pt idx="309">
                  <c:v>0.18574203410878645</c:v>
                </c:pt>
                <c:pt idx="310">
                  <c:v>-0.28462461211999246</c:v>
                </c:pt>
                <c:pt idx="311">
                  <c:v>-0.99435956061409569</c:v>
                </c:pt>
                <c:pt idx="312">
                  <c:v>-0.12915161702275632</c:v>
                </c:pt>
                <c:pt idx="313">
                  <c:v>0.29129218467588058</c:v>
                </c:pt>
                <c:pt idx="314">
                  <c:v>-4.5982863348412104E-2</c:v>
                </c:pt>
                <c:pt idx="315">
                  <c:v>-0.16900949657737555</c:v>
                </c:pt>
                <c:pt idx="316">
                  <c:v>-3.5218053069676861E-2</c:v>
                </c:pt>
                <c:pt idx="317">
                  <c:v>7.1570192501251712E-2</c:v>
                </c:pt>
                <c:pt idx="318">
                  <c:v>0.68176684826631728</c:v>
                </c:pt>
                <c:pt idx="319">
                  <c:v>-0.12161933776958564</c:v>
                </c:pt>
                <c:pt idx="320">
                  <c:v>0.10436132401150496</c:v>
                </c:pt>
                <c:pt idx="321">
                  <c:v>0.39027494261418921</c:v>
                </c:pt>
                <c:pt idx="322">
                  <c:v>0.36974702550608518</c:v>
                </c:pt>
                <c:pt idx="323">
                  <c:v>-0.38200277191290227</c:v>
                </c:pt>
                <c:pt idx="324">
                  <c:v>0.17207287768316065</c:v>
                </c:pt>
                <c:pt idx="325">
                  <c:v>0.10361468722980234</c:v>
                </c:pt>
                <c:pt idx="326">
                  <c:v>0.79364283886694964</c:v>
                </c:pt>
                <c:pt idx="327">
                  <c:v>0.79364283886694964</c:v>
                </c:pt>
                <c:pt idx="328">
                  <c:v>1.0177719952300688</c:v>
                </c:pt>
                <c:pt idx="329">
                  <c:v>0.92398636626239594</c:v>
                </c:pt>
                <c:pt idx="330">
                  <c:v>-2.1613788329948119E-2</c:v>
                </c:pt>
                <c:pt idx="331">
                  <c:v>0.14342370818097461</c:v>
                </c:pt>
                <c:pt idx="332">
                  <c:v>0.451470150986227</c:v>
                </c:pt>
                <c:pt idx="333">
                  <c:v>0.23018546291243031</c:v>
                </c:pt>
                <c:pt idx="334">
                  <c:v>0.52388610231888011</c:v>
                </c:pt>
                <c:pt idx="335">
                  <c:v>0.48420318415503572</c:v>
                </c:pt>
                <c:pt idx="336">
                  <c:v>0.93578518033523217</c:v>
                </c:pt>
                <c:pt idx="337">
                  <c:v>0.15581110576517848</c:v>
                </c:pt>
                <c:pt idx="338">
                  <c:v>8.3163607842819259E-2</c:v>
                </c:pt>
                <c:pt idx="339">
                  <c:v>-1.5840648825984518E-3</c:v>
                </c:pt>
                <c:pt idx="340">
                  <c:v>0.14437811324655653</c:v>
                </c:pt>
                <c:pt idx="341">
                  <c:v>0.49352756749055071</c:v>
                </c:pt>
                <c:pt idx="342">
                  <c:v>1.9218209397373251E-3</c:v>
                </c:pt>
                <c:pt idx="343">
                  <c:v>6.6249385541200662E-2</c:v>
                </c:pt>
                <c:pt idx="344">
                  <c:v>0.70085741688679182</c:v>
                </c:pt>
                <c:pt idx="345">
                  <c:v>-7.6665881747917136E-2</c:v>
                </c:pt>
                <c:pt idx="346">
                  <c:v>0</c:v>
                </c:pt>
                <c:pt idx="347">
                  <c:v>0.66137326097859284</c:v>
                </c:pt>
                <c:pt idx="348">
                  <c:v>-0.19912261536732959</c:v>
                </c:pt>
                <c:pt idx="349">
                  <c:v>1.3146164156496777E-2</c:v>
                </c:pt>
                <c:pt idx="350">
                  <c:v>-2.0959155664326237E-2</c:v>
                </c:pt>
                <c:pt idx="351">
                  <c:v>-8.3682496705164665E-3</c:v>
                </c:pt>
                <c:pt idx="352">
                  <c:v>0.20421554142869089</c:v>
                </c:pt>
                <c:pt idx="353">
                  <c:v>-6.0453821371938339E-2</c:v>
                </c:pt>
                <c:pt idx="354">
                  <c:v>0.15491027838578095</c:v>
                </c:pt>
                <c:pt idx="355">
                  <c:v>0.7228807152599217</c:v>
                </c:pt>
                <c:pt idx="356">
                  <c:v>-0.15748958109277289</c:v>
                </c:pt>
                <c:pt idx="357">
                  <c:v>-0.28162463606884125</c:v>
                </c:pt>
                <c:pt idx="358">
                  <c:v>0.62440652993768864</c:v>
                </c:pt>
                <c:pt idx="359">
                  <c:v>0.98025102372374873</c:v>
                </c:pt>
                <c:pt idx="360">
                  <c:v>0.36810339828641181</c:v>
                </c:pt>
                <c:pt idx="361">
                  <c:v>-0.44375608197977456</c:v>
                </c:pt>
                <c:pt idx="362">
                  <c:v>0.11655024322575083</c:v>
                </c:pt>
                <c:pt idx="363">
                  <c:v>2.549800221524011</c:v>
                </c:pt>
                <c:pt idx="364">
                  <c:v>-8.99194633235572E-2</c:v>
                </c:pt>
                <c:pt idx="365">
                  <c:v>0</c:v>
                </c:pt>
                <c:pt idx="366">
                  <c:v>-1.0432986473612482</c:v>
                </c:pt>
                <c:pt idx="367">
                  <c:v>0.17345473351525087</c:v>
                </c:pt>
                <c:pt idx="368">
                  <c:v>-0.38425895777442054</c:v>
                </c:pt>
                <c:pt idx="369">
                  <c:v>2.1978906718775167E-2</c:v>
                </c:pt>
                <c:pt idx="370">
                  <c:v>-3.7564452267898764E-2</c:v>
                </c:pt>
                <c:pt idx="371">
                  <c:v>-0.18741549541691097</c:v>
                </c:pt>
                <c:pt idx="372">
                  <c:v>0.5992298033002833</c:v>
                </c:pt>
                <c:pt idx="373">
                  <c:v>4.986689760547592E-2</c:v>
                </c:pt>
                <c:pt idx="374">
                  <c:v>0.1228769383178854</c:v>
                </c:pt>
                <c:pt idx="375">
                  <c:v>0.35227173629608066</c:v>
                </c:pt>
                <c:pt idx="376">
                  <c:v>8.9418895355457426E-2</c:v>
                </c:pt>
                <c:pt idx="377">
                  <c:v>6.6256891668076204E-2</c:v>
                </c:pt>
                <c:pt idx="378">
                  <c:v>1.244571893157272</c:v>
                </c:pt>
                <c:pt idx="379">
                  <c:v>0.59870428627553685</c:v>
                </c:pt>
                <c:pt idx="380">
                  <c:v>0.83233674720671225</c:v>
                </c:pt>
                <c:pt idx="381">
                  <c:v>0.28885461232302095</c:v>
                </c:pt>
                <c:pt idx="382">
                  <c:v>0.64270438133331442</c:v>
                </c:pt>
                <c:pt idx="383">
                  <c:v>0.37581187105259362</c:v>
                </c:pt>
                <c:pt idx="384">
                  <c:v>0.72146092487455238</c:v>
                </c:pt>
                <c:pt idx="385">
                  <c:v>2.9818166016961332E-2</c:v>
                </c:pt>
                <c:pt idx="386">
                  <c:v>0.38999735335567465</c:v>
                </c:pt>
                <c:pt idx="387">
                  <c:v>-0.30040965311141182</c:v>
                </c:pt>
                <c:pt idx="388">
                  <c:v>-0.16691693031096738</c:v>
                </c:pt>
                <c:pt idx="389">
                  <c:v>0.22940685841477898</c:v>
                </c:pt>
                <c:pt idx="390">
                  <c:v>0.4262468569152657</c:v>
                </c:pt>
                <c:pt idx="391">
                  <c:v>-0.15980216896354388</c:v>
                </c:pt>
                <c:pt idx="392">
                  <c:v>9.1858696223954719E-2</c:v>
                </c:pt>
                <c:pt idx="393">
                  <c:v>9.1858696223954719E-2</c:v>
                </c:pt>
                <c:pt idx="394">
                  <c:v>2.3591780424183858E-2</c:v>
                </c:pt>
                <c:pt idx="395">
                  <c:v>1.6688835474832244</c:v>
                </c:pt>
                <c:pt idx="396">
                  <c:v>1.6688835474832244</c:v>
                </c:pt>
                <c:pt idx="397">
                  <c:v>1.5625317903081033E-2</c:v>
                </c:pt>
                <c:pt idx="398">
                  <c:v>0.10769874678465392</c:v>
                </c:pt>
                <c:pt idx="399">
                  <c:v>0.42231718539948854</c:v>
                </c:pt>
                <c:pt idx="400">
                  <c:v>6.2747509265296833E-2</c:v>
                </c:pt>
                <c:pt idx="401">
                  <c:v>5.455962955947203E-2</c:v>
                </c:pt>
                <c:pt idx="402">
                  <c:v>0.92676203174145044</c:v>
                </c:pt>
                <c:pt idx="403">
                  <c:v>0.40361370016683679</c:v>
                </c:pt>
                <c:pt idx="404">
                  <c:v>0.4305610278936518</c:v>
                </c:pt>
                <c:pt idx="405">
                  <c:v>0.69314718055994529</c:v>
                </c:pt>
                <c:pt idx="406">
                  <c:v>0.11192212539222231</c:v>
                </c:pt>
                <c:pt idx="407">
                  <c:v>8.8398072323533375E-2</c:v>
                </c:pt>
                <c:pt idx="408">
                  <c:v>0.27712050365215507</c:v>
                </c:pt>
                <c:pt idx="409">
                  <c:v>-8.3841335728402716E-2</c:v>
                </c:pt>
                <c:pt idx="410">
                  <c:v>-0.36336628779935748</c:v>
                </c:pt>
                <c:pt idx="411">
                  <c:v>-1.6529301951210582E-2</c:v>
                </c:pt>
                <c:pt idx="412">
                  <c:v>-0.16396228725575737</c:v>
                </c:pt>
                <c:pt idx="413">
                  <c:v>-0.14138193371259344</c:v>
                </c:pt>
                <c:pt idx="414">
                  <c:v>0.57334598074732468</c:v>
                </c:pt>
                <c:pt idx="415">
                  <c:v>-0.39873107592682044</c:v>
                </c:pt>
                <c:pt idx="416">
                  <c:v>1.2690669358075215</c:v>
                </c:pt>
                <c:pt idx="417">
                  <c:v>-1.7901210329239838E-2</c:v>
                </c:pt>
                <c:pt idx="418">
                  <c:v>-0.22078538590576216</c:v>
                </c:pt>
                <c:pt idx="419">
                  <c:v>0.66014168518596672</c:v>
                </c:pt>
                <c:pt idx="420">
                  <c:v>-0.18002662091465876</c:v>
                </c:pt>
                <c:pt idx="421">
                  <c:v>-0.60074774019750332</c:v>
                </c:pt>
                <c:pt idx="422">
                  <c:v>6.9239318103040112E-2</c:v>
                </c:pt>
                <c:pt idx="423">
                  <c:v>1.9086839244467402</c:v>
                </c:pt>
                <c:pt idx="424">
                  <c:v>1.0647983313630883E-2</c:v>
                </c:pt>
                <c:pt idx="425">
                  <c:v>3.2131278182793196E-2</c:v>
                </c:pt>
                <c:pt idx="426">
                  <c:v>0.63826957032506226</c:v>
                </c:pt>
                <c:pt idx="427">
                  <c:v>0.43201920348269607</c:v>
                </c:pt>
                <c:pt idx="428">
                  <c:v>-0.29013005409042097</c:v>
                </c:pt>
                <c:pt idx="429">
                  <c:v>0.77516550867343181</c:v>
                </c:pt>
                <c:pt idx="430">
                  <c:v>-5.7377112583302477E-2</c:v>
                </c:pt>
                <c:pt idx="431">
                  <c:v>0.58743571712553733</c:v>
                </c:pt>
                <c:pt idx="432">
                  <c:v>-0.17853426672562731</c:v>
                </c:pt>
                <c:pt idx="433">
                  <c:v>-0.57752174208642804</c:v>
                </c:pt>
                <c:pt idx="434">
                  <c:v>0.36249347502821477</c:v>
                </c:pt>
                <c:pt idx="435">
                  <c:v>0.31719009976032153</c:v>
                </c:pt>
                <c:pt idx="436">
                  <c:v>0.53164003712179086</c:v>
                </c:pt>
                <c:pt idx="437">
                  <c:v>0.24312733848460286</c:v>
                </c:pt>
                <c:pt idx="438">
                  <c:v>-2.9934544298930041E-2</c:v>
                </c:pt>
                <c:pt idx="439">
                  <c:v>-1.9227763017897317E-2</c:v>
                </c:pt>
                <c:pt idx="440">
                  <c:v>-0.96793257011560296</c:v>
                </c:pt>
                <c:pt idx="441">
                  <c:v>-0.14255181225876903</c:v>
                </c:pt>
                <c:pt idx="442">
                  <c:v>0.39311340713162618</c:v>
                </c:pt>
                <c:pt idx="443">
                  <c:v>3.0221386900395913E-2</c:v>
                </c:pt>
                <c:pt idx="444">
                  <c:v>3.6215644038973933E-3</c:v>
                </c:pt>
                <c:pt idx="445">
                  <c:v>0.26014286407233655</c:v>
                </c:pt>
                <c:pt idx="446">
                  <c:v>0.70245073686539283</c:v>
                </c:pt>
                <c:pt idx="447">
                  <c:v>7.3874736892846044E-2</c:v>
                </c:pt>
                <c:pt idx="448">
                  <c:v>-0.23587145618741259</c:v>
                </c:pt>
                <c:pt idx="449">
                  <c:v>0.26011513263003011</c:v>
                </c:pt>
                <c:pt idx="450">
                  <c:v>-0.45564013656864266</c:v>
                </c:pt>
                <c:pt idx="451">
                  <c:v>0.28846436081724058</c:v>
                </c:pt>
                <c:pt idx="452">
                  <c:v>0.84084074471945602</c:v>
                </c:pt>
                <c:pt idx="453">
                  <c:v>0.39204208777602367</c:v>
                </c:pt>
                <c:pt idx="454">
                  <c:v>0.51377983566342211</c:v>
                </c:pt>
                <c:pt idx="455">
                  <c:v>-0.38472457137374444</c:v>
                </c:pt>
                <c:pt idx="456">
                  <c:v>0.16041560283829764</c:v>
                </c:pt>
                <c:pt idx="457">
                  <c:v>-0.57759871194758894</c:v>
                </c:pt>
                <c:pt idx="458">
                  <c:v>0.74613259089856121</c:v>
                </c:pt>
                <c:pt idx="459">
                  <c:v>0.30684366700018356</c:v>
                </c:pt>
                <c:pt idx="460">
                  <c:v>0.10763437217434027</c:v>
                </c:pt>
                <c:pt idx="461">
                  <c:v>0.91794831492401252</c:v>
                </c:pt>
                <c:pt idx="462">
                  <c:v>-0.10241841128148277</c:v>
                </c:pt>
                <c:pt idx="463">
                  <c:v>0.28008458397540703</c:v>
                </c:pt>
                <c:pt idx="464">
                  <c:v>0.52669897292228085</c:v>
                </c:pt>
                <c:pt idx="465">
                  <c:v>-0.60836446226654872</c:v>
                </c:pt>
                <c:pt idx="466">
                  <c:v>1.1941198574644867</c:v>
                </c:pt>
                <c:pt idx="467">
                  <c:v>0.55763952187226806</c:v>
                </c:pt>
                <c:pt idx="468">
                  <c:v>7.934982155148447E-2</c:v>
                </c:pt>
                <c:pt idx="469">
                  <c:v>-0.27709996312124385</c:v>
                </c:pt>
                <c:pt idx="470">
                  <c:v>4.2883359059184153E-2</c:v>
                </c:pt>
                <c:pt idx="471">
                  <c:v>4.2883359059184153E-2</c:v>
                </c:pt>
                <c:pt idx="472">
                  <c:v>0.39079334149985256</c:v>
                </c:pt>
                <c:pt idx="473">
                  <c:v>-8.154398404017682E-2</c:v>
                </c:pt>
                <c:pt idx="474">
                  <c:v>0.16405653345895632</c:v>
                </c:pt>
                <c:pt idx="475">
                  <c:v>0.53569626012918237</c:v>
                </c:pt>
                <c:pt idx="476">
                  <c:v>0.36387121080932755</c:v>
                </c:pt>
                <c:pt idx="477">
                  <c:v>1.3315865936312883</c:v>
                </c:pt>
                <c:pt idx="478">
                  <c:v>0.45601088672021944</c:v>
                </c:pt>
                <c:pt idx="479">
                  <c:v>0.87898836025709959</c:v>
                </c:pt>
                <c:pt idx="480">
                  <c:v>0.39852610795966209</c:v>
                </c:pt>
                <c:pt idx="481">
                  <c:v>0.41891459644157952</c:v>
                </c:pt>
                <c:pt idx="482">
                  <c:v>-7.2358911697522468E-2</c:v>
                </c:pt>
                <c:pt idx="483">
                  <c:v>-0.45048989641380766</c:v>
                </c:pt>
                <c:pt idx="484">
                  <c:v>0.90462879212601188</c:v>
                </c:pt>
                <c:pt idx="485">
                  <c:v>1.0523395457480884</c:v>
                </c:pt>
                <c:pt idx="486">
                  <c:v>0.27262158891585142</c:v>
                </c:pt>
                <c:pt idx="487">
                  <c:v>-0.38673031070477304</c:v>
                </c:pt>
                <c:pt idx="488">
                  <c:v>0.34981385355882066</c:v>
                </c:pt>
                <c:pt idx="489">
                  <c:v>1.079983468040902</c:v>
                </c:pt>
                <c:pt idx="490">
                  <c:v>0.96341914890293578</c:v>
                </c:pt>
                <c:pt idx="491">
                  <c:v>-9.8167899389883222E-3</c:v>
                </c:pt>
                <c:pt idx="492">
                  <c:v>7.812535505022411E-2</c:v>
                </c:pt>
                <c:pt idx="493">
                  <c:v>-3.8080680482782112E-2</c:v>
                </c:pt>
                <c:pt idx="494">
                  <c:v>0.33344091451890467</c:v>
                </c:pt>
                <c:pt idx="495">
                  <c:v>0.62034691766577643</c:v>
                </c:pt>
                <c:pt idx="496">
                  <c:v>0.79478644166156454</c:v>
                </c:pt>
                <c:pt idx="497">
                  <c:v>8.8053259685589816E-2</c:v>
                </c:pt>
                <c:pt idx="498">
                  <c:v>-0.32732690379902107</c:v>
                </c:pt>
                <c:pt idx="499">
                  <c:v>1.8095228627851192</c:v>
                </c:pt>
                <c:pt idx="500">
                  <c:v>1.8095228627851188</c:v>
                </c:pt>
                <c:pt idx="501">
                  <c:v>0.17984612590729271</c:v>
                </c:pt>
                <c:pt idx="502">
                  <c:v>0.77659530587351444</c:v>
                </c:pt>
                <c:pt idx="503">
                  <c:v>3.6824994736865964E-2</c:v>
                </c:pt>
                <c:pt idx="504">
                  <c:v>0.59938977040230412</c:v>
                </c:pt>
                <c:pt idx="505">
                  <c:v>0.4828657861295777</c:v>
                </c:pt>
                <c:pt idx="506">
                  <c:v>0.43539599594505518</c:v>
                </c:pt>
                <c:pt idx="507">
                  <c:v>0.7884518738771632</c:v>
                </c:pt>
                <c:pt idx="508">
                  <c:v>0.38360219433052001</c:v>
                </c:pt>
                <c:pt idx="509">
                  <c:v>1.2211182112809245</c:v>
                </c:pt>
                <c:pt idx="510">
                  <c:v>-0.42899362600719909</c:v>
                </c:pt>
                <c:pt idx="511">
                  <c:v>-2.8968918553109461E-2</c:v>
                </c:pt>
                <c:pt idx="512">
                  <c:v>0.40729049758149422</c:v>
                </c:pt>
                <c:pt idx="513">
                  <c:v>0.27572878645219373</c:v>
                </c:pt>
                <c:pt idx="514">
                  <c:v>0.27572878645219523</c:v>
                </c:pt>
                <c:pt idx="515">
                  <c:v>0.75239380772433762</c:v>
                </c:pt>
                <c:pt idx="516">
                  <c:v>0.18952761483519842</c:v>
                </c:pt>
                <c:pt idx="517">
                  <c:v>0.57978410776578637</c:v>
                </c:pt>
                <c:pt idx="518">
                  <c:v>8.6121110004245882E-2</c:v>
                </c:pt>
                <c:pt idx="519">
                  <c:v>6.1875403718087453E-2</c:v>
                </c:pt>
                <c:pt idx="520">
                  <c:v>-0.13049903519177364</c:v>
                </c:pt>
                <c:pt idx="521">
                  <c:v>-5.0189744523855162E-2</c:v>
                </c:pt>
                <c:pt idx="522">
                  <c:v>1.1692942824523096</c:v>
                </c:pt>
                <c:pt idx="523">
                  <c:v>0.928096409986779</c:v>
                </c:pt>
                <c:pt idx="524">
                  <c:v>0.64090796146052553</c:v>
                </c:pt>
                <c:pt idx="525">
                  <c:v>0.27940901595858164</c:v>
                </c:pt>
                <c:pt idx="526">
                  <c:v>0.35045898149271126</c:v>
                </c:pt>
                <c:pt idx="527">
                  <c:v>0.31670874750237332</c:v>
                </c:pt>
                <c:pt idx="528">
                  <c:v>0.4008889683738423</c:v>
                </c:pt>
                <c:pt idx="529">
                  <c:v>0.30323472386283751</c:v>
                </c:pt>
                <c:pt idx="530">
                  <c:v>0.1588314518140187</c:v>
                </c:pt>
                <c:pt idx="531">
                  <c:v>0.49158493171703066</c:v>
                </c:pt>
                <c:pt idx="532">
                  <c:v>0.17114825619582946</c:v>
                </c:pt>
                <c:pt idx="533">
                  <c:v>-0.24547803702321316</c:v>
                </c:pt>
                <c:pt idx="534">
                  <c:v>0.16846483463629125</c:v>
                </c:pt>
                <c:pt idx="535">
                  <c:v>-9.6254763638334573E-2</c:v>
                </c:pt>
                <c:pt idx="536">
                  <c:v>0.78411895876567206</c:v>
                </c:pt>
                <c:pt idx="537">
                  <c:v>0.70103345043206722</c:v>
                </c:pt>
                <c:pt idx="538">
                  <c:v>0.59598343210629756</c:v>
                </c:pt>
                <c:pt idx="539">
                  <c:v>0.29917376146189401</c:v>
                </c:pt>
                <c:pt idx="540">
                  <c:v>-0.4711352394013632</c:v>
                </c:pt>
                <c:pt idx="541">
                  <c:v>0.29840275097860713</c:v>
                </c:pt>
                <c:pt idx="542">
                  <c:v>0.86394844966357098</c:v>
                </c:pt>
                <c:pt idx="543">
                  <c:v>1.5307157680472592</c:v>
                </c:pt>
                <c:pt idx="544">
                  <c:v>0.48896682995349161</c:v>
                </c:pt>
                <c:pt idx="545">
                  <c:v>5.2000844766271474E-2</c:v>
                </c:pt>
                <c:pt idx="546">
                  <c:v>-4.3642787353963521E-2</c:v>
                </c:pt>
                <c:pt idx="547">
                  <c:v>0.30975982749565623</c:v>
                </c:pt>
                <c:pt idx="548">
                  <c:v>9.0901649519558939E-2</c:v>
                </c:pt>
                <c:pt idx="549">
                  <c:v>-0.18159517993563598</c:v>
                </c:pt>
                <c:pt idx="550">
                  <c:v>-0.33428892617473061</c:v>
                </c:pt>
                <c:pt idx="551">
                  <c:v>3.3391182816584514E-2</c:v>
                </c:pt>
                <c:pt idx="552">
                  <c:v>0.72046299120690827</c:v>
                </c:pt>
                <c:pt idx="553">
                  <c:v>0.45845201816098691</c:v>
                </c:pt>
                <c:pt idx="554">
                  <c:v>0.32561667235872638</c:v>
                </c:pt>
                <c:pt idx="555">
                  <c:v>-0.3227707209431932</c:v>
                </c:pt>
                <c:pt idx="556">
                  <c:v>-0.9446727027880365</c:v>
                </c:pt>
                <c:pt idx="557">
                  <c:v>0.55934508761870017</c:v>
                </c:pt>
                <c:pt idx="558">
                  <c:v>0.10963898857157395</c:v>
                </c:pt>
                <c:pt idx="559">
                  <c:v>0.53283835308029215</c:v>
                </c:pt>
                <c:pt idx="560">
                  <c:v>0.29492323370834045</c:v>
                </c:pt>
                <c:pt idx="561">
                  <c:v>0.78973783090876337</c:v>
                </c:pt>
                <c:pt idx="562">
                  <c:v>-0.2736922764823575</c:v>
                </c:pt>
                <c:pt idx="563">
                  <c:v>0.62671954823955767</c:v>
                </c:pt>
                <c:pt idx="564">
                  <c:v>0.7059176956994665</c:v>
                </c:pt>
                <c:pt idx="565">
                  <c:v>2.8892191988581915E-2</c:v>
                </c:pt>
                <c:pt idx="566">
                  <c:v>0.98687404289263769</c:v>
                </c:pt>
                <c:pt idx="567">
                  <c:v>-8.2275347117209463E-2</c:v>
                </c:pt>
                <c:pt idx="568">
                  <c:v>7.4710505550930589E-2</c:v>
                </c:pt>
                <c:pt idx="569">
                  <c:v>0.17307014490884057</c:v>
                </c:pt>
                <c:pt idx="570">
                  <c:v>0.89866653725638035</c:v>
                </c:pt>
                <c:pt idx="571">
                  <c:v>0.28326952087643525</c:v>
                </c:pt>
                <c:pt idx="572">
                  <c:v>0.18299491519155489</c:v>
                </c:pt>
                <c:pt idx="573">
                  <c:v>0.33635685017831357</c:v>
                </c:pt>
                <c:pt idx="574">
                  <c:v>0.27344592482933272</c:v>
                </c:pt>
                <c:pt idx="575">
                  <c:v>-1.9180535265431165E-2</c:v>
                </c:pt>
                <c:pt idx="576">
                  <c:v>0.31146697747522284</c:v>
                </c:pt>
                <c:pt idx="577">
                  <c:v>0.31146697747522495</c:v>
                </c:pt>
                <c:pt idx="578">
                  <c:v>0.51082562376599072</c:v>
                </c:pt>
                <c:pt idx="579">
                  <c:v>-0.31232177638892994</c:v>
                </c:pt>
                <c:pt idx="580">
                  <c:v>0.55501355624187454</c:v>
                </c:pt>
                <c:pt idx="581">
                  <c:v>-0.54305549696981514</c:v>
                </c:pt>
                <c:pt idx="582">
                  <c:v>-7.944846306007964E-3</c:v>
                </c:pt>
                <c:pt idx="583">
                  <c:v>-9.0878267593771683E-2</c:v>
                </c:pt>
                <c:pt idx="584">
                  <c:v>-2.5879447987820721E-2</c:v>
                </c:pt>
                <c:pt idx="585">
                  <c:v>0.30657451769181931</c:v>
                </c:pt>
                <c:pt idx="586">
                  <c:v>1.183425786107928</c:v>
                </c:pt>
                <c:pt idx="587">
                  <c:v>0.45899492674917702</c:v>
                </c:pt>
                <c:pt idx="588">
                  <c:v>1.0922934445760284</c:v>
                </c:pt>
                <c:pt idx="589">
                  <c:v>0.26658953010276887</c:v>
                </c:pt>
                <c:pt idx="590">
                  <c:v>-1.4630997355658209E-2</c:v>
                </c:pt>
                <c:pt idx="591">
                  <c:v>0.12212872810232242</c:v>
                </c:pt>
                <c:pt idx="592">
                  <c:v>-0.35889470067704521</c:v>
                </c:pt>
                <c:pt idx="593">
                  <c:v>0.1555303055552312</c:v>
                </c:pt>
                <c:pt idx="594">
                  <c:v>5.3387873418061539E-2</c:v>
                </c:pt>
                <c:pt idx="595">
                  <c:v>0.3850613386988761</c:v>
                </c:pt>
                <c:pt idx="596">
                  <c:v>0.25145729562881686</c:v>
                </c:pt>
                <c:pt idx="597">
                  <c:v>0.14874526126035043</c:v>
                </c:pt>
                <c:pt idx="598">
                  <c:v>0.11132871316677749</c:v>
                </c:pt>
                <c:pt idx="599">
                  <c:v>-0.30814649733650484</c:v>
                </c:pt>
                <c:pt idx="600">
                  <c:v>0.46826600934719481</c:v>
                </c:pt>
                <c:pt idx="601">
                  <c:v>0.46222679524739996</c:v>
                </c:pt>
                <c:pt idx="602">
                  <c:v>-0.17570682927291206</c:v>
                </c:pt>
                <c:pt idx="603">
                  <c:v>-0.60322473684028122</c:v>
                </c:pt>
                <c:pt idx="604">
                  <c:v>1.266352912600111</c:v>
                </c:pt>
                <c:pt idx="605">
                  <c:v>-6.3226471966187803E-2</c:v>
                </c:pt>
                <c:pt idx="606">
                  <c:v>6.4724822530834544E-2</c:v>
                </c:pt>
                <c:pt idx="607">
                  <c:v>-0.39252773274168878</c:v>
                </c:pt>
                <c:pt idx="608">
                  <c:v>0.54856595174885525</c:v>
                </c:pt>
                <c:pt idx="609">
                  <c:v>0.18026684559062414</c:v>
                </c:pt>
                <c:pt idx="610">
                  <c:v>-8.787520131680672E-2</c:v>
                </c:pt>
                <c:pt idx="611">
                  <c:v>-0.27346863520172543</c:v>
                </c:pt>
                <c:pt idx="612">
                  <c:v>0.27743125544283642</c:v>
                </c:pt>
                <c:pt idx="613">
                  <c:v>1.1595698174970088</c:v>
                </c:pt>
                <c:pt idx="614">
                  <c:v>0.14453118001351919</c:v>
                </c:pt>
                <c:pt idx="615">
                  <c:v>-0.44069449831111551</c:v>
                </c:pt>
                <c:pt idx="616">
                  <c:v>-9.3630225994432742E-2</c:v>
                </c:pt>
                <c:pt idx="617">
                  <c:v>0.31912740254442251</c:v>
                </c:pt>
                <c:pt idx="618">
                  <c:v>-3.8211276363836248E-2</c:v>
                </c:pt>
                <c:pt idx="619">
                  <c:v>-0.25694206500236366</c:v>
                </c:pt>
                <c:pt idx="620">
                  <c:v>0.4658400642932648</c:v>
                </c:pt>
                <c:pt idx="621">
                  <c:v>3.9276390801533867E-3</c:v>
                </c:pt>
                <c:pt idx="622">
                  <c:v>0.43287245754073117</c:v>
                </c:pt>
                <c:pt idx="623">
                  <c:v>0.3860992699690633</c:v>
                </c:pt>
                <c:pt idx="624">
                  <c:v>0.48443952238058374</c:v>
                </c:pt>
                <c:pt idx="625">
                  <c:v>0.25939685503370213</c:v>
                </c:pt>
                <c:pt idx="626">
                  <c:v>0.18650663614115906</c:v>
                </c:pt>
                <c:pt idx="627">
                  <c:v>0.1865066361411607</c:v>
                </c:pt>
                <c:pt idx="628">
                  <c:v>0.72265711884181427</c:v>
                </c:pt>
                <c:pt idx="629">
                  <c:v>0.53194261888681116</c:v>
                </c:pt>
                <c:pt idx="630">
                  <c:v>0.39960429757867316</c:v>
                </c:pt>
                <c:pt idx="631">
                  <c:v>-2.2603951814490653E-2</c:v>
                </c:pt>
                <c:pt idx="632">
                  <c:v>0.18151107451265772</c:v>
                </c:pt>
                <c:pt idx="633">
                  <c:v>0.88955653614295815</c:v>
                </c:pt>
                <c:pt idx="634">
                  <c:v>0.19490033900081477</c:v>
                </c:pt>
                <c:pt idx="635">
                  <c:v>-0.65392646740666394</c:v>
                </c:pt>
                <c:pt idx="636">
                  <c:v>-0.17729642059128156</c:v>
                </c:pt>
                <c:pt idx="637">
                  <c:v>-0.17729642059128156</c:v>
                </c:pt>
                <c:pt idx="638">
                  <c:v>-3.1084854423468873E-2</c:v>
                </c:pt>
                <c:pt idx="639">
                  <c:v>0.19664073840355298</c:v>
                </c:pt>
                <c:pt idx="640">
                  <c:v>-0.20006766824735073</c:v>
                </c:pt>
                <c:pt idx="641">
                  <c:v>0.41740620917242277</c:v>
                </c:pt>
                <c:pt idx="642">
                  <c:v>-4.6266754901615664E-2</c:v>
                </c:pt>
                <c:pt idx="643">
                  <c:v>1.1225842547044127</c:v>
                </c:pt>
                <c:pt idx="644">
                  <c:v>-0.57831282273775797</c:v>
                </c:pt>
                <c:pt idx="645">
                  <c:v>2.701832177952136E-3</c:v>
                </c:pt>
                <c:pt idx="646">
                  <c:v>1.0667217371362514</c:v>
                </c:pt>
                <c:pt idx="647">
                  <c:v>-0.3627467371113629</c:v>
                </c:pt>
                <c:pt idx="648">
                  <c:v>0.63701932879507606</c:v>
                </c:pt>
                <c:pt idx="649">
                  <c:v>3.9635440281173988E-2</c:v>
                </c:pt>
                <c:pt idx="650">
                  <c:v>-0.75882064134753557</c:v>
                </c:pt>
                <c:pt idx="651">
                  <c:v>0.44692182178651052</c:v>
                </c:pt>
                <c:pt idx="652">
                  <c:v>7.3957686212470952E-2</c:v>
                </c:pt>
                <c:pt idx="653">
                  <c:v>7.2070533527099162E-2</c:v>
                </c:pt>
                <c:pt idx="654">
                  <c:v>-0.5199156125085983</c:v>
                </c:pt>
                <c:pt idx="655">
                  <c:v>0.4001600558784727</c:v>
                </c:pt>
                <c:pt idx="656">
                  <c:v>1.6186626750376287</c:v>
                </c:pt>
                <c:pt idx="657">
                  <c:v>0.60204163203765237</c:v>
                </c:pt>
                <c:pt idx="658">
                  <c:v>0.67154256499837361</c:v>
                </c:pt>
                <c:pt idx="659">
                  <c:v>0.47296209394317379</c:v>
                </c:pt>
                <c:pt idx="660">
                  <c:v>3.9899395712739323E-2</c:v>
                </c:pt>
                <c:pt idx="661">
                  <c:v>-2.5753571420342222E-2</c:v>
                </c:pt>
                <c:pt idx="662">
                  <c:v>0.29549378746365124</c:v>
                </c:pt>
                <c:pt idx="663">
                  <c:v>0.68492496703629835</c:v>
                </c:pt>
                <c:pt idx="664">
                  <c:v>-0.82473161070272971</c:v>
                </c:pt>
                <c:pt idx="665">
                  <c:v>-0.38168247773876129</c:v>
                </c:pt>
                <c:pt idx="666">
                  <c:v>1.3223487359637267</c:v>
                </c:pt>
                <c:pt idx="667">
                  <c:v>0.33148220630667874</c:v>
                </c:pt>
                <c:pt idx="668">
                  <c:v>-5.9144066802333257E-2</c:v>
                </c:pt>
                <c:pt idx="669">
                  <c:v>0.40652967728113348</c:v>
                </c:pt>
                <c:pt idx="670">
                  <c:v>-0.69640399775947992</c:v>
                </c:pt>
                <c:pt idx="671">
                  <c:v>0.38425695491724454</c:v>
                </c:pt>
                <c:pt idx="672">
                  <c:v>-1.7273224142769645</c:v>
                </c:pt>
                <c:pt idx="673">
                  <c:v>-0.22987144031018947</c:v>
                </c:pt>
                <c:pt idx="674">
                  <c:v>0.32532503419142755</c:v>
                </c:pt>
                <c:pt idx="675">
                  <c:v>0.40228545519078468</c:v>
                </c:pt>
                <c:pt idx="676">
                  <c:v>0.93511426905899042</c:v>
                </c:pt>
                <c:pt idx="677">
                  <c:v>0.63835287300526045</c:v>
                </c:pt>
                <c:pt idx="678">
                  <c:v>-2.1672996485061987E-2</c:v>
                </c:pt>
                <c:pt idx="679">
                  <c:v>-0.74910713869562329</c:v>
                </c:pt>
                <c:pt idx="680">
                  <c:v>-9.9305682026007997E-3</c:v>
                </c:pt>
                <c:pt idx="681">
                  <c:v>3.3383580958221748E-2</c:v>
                </c:pt>
                <c:pt idx="682">
                  <c:v>1.6663506672328865</c:v>
                </c:pt>
                <c:pt idx="683">
                  <c:v>-0.36917510670296366</c:v>
                </c:pt>
                <c:pt idx="684">
                  <c:v>-0.8049766910518984</c:v>
                </c:pt>
                <c:pt idx="685">
                  <c:v>0.44795515972911648</c:v>
                </c:pt>
                <c:pt idx="686">
                  <c:v>-0.61503472295327433</c:v>
                </c:pt>
                <c:pt idx="687">
                  <c:v>0.36999364602552359</c:v>
                </c:pt>
                <c:pt idx="688">
                  <c:v>0.23199794076613836</c:v>
                </c:pt>
                <c:pt idx="689">
                  <c:v>0.37412894160449461</c:v>
                </c:pt>
                <c:pt idx="690">
                  <c:v>-0.46342466731377457</c:v>
                </c:pt>
                <c:pt idx="691">
                  <c:v>-3.605084228047705E-5</c:v>
                </c:pt>
                <c:pt idx="692">
                  <c:v>-0.15473668060807744</c:v>
                </c:pt>
                <c:pt idx="693">
                  <c:v>0.79834966816895492</c:v>
                </c:pt>
                <c:pt idx="694">
                  <c:v>1.0815980743219755</c:v>
                </c:pt>
                <c:pt idx="695">
                  <c:v>0.21115980651308924</c:v>
                </c:pt>
                <c:pt idx="696">
                  <c:v>-0.14638249018074753</c:v>
                </c:pt>
                <c:pt idx="697">
                  <c:v>1.2356252217068526</c:v>
                </c:pt>
                <c:pt idx="698">
                  <c:v>-0.8178506590609026</c:v>
                </c:pt>
                <c:pt idx="699">
                  <c:v>-0.34390721510873107</c:v>
                </c:pt>
                <c:pt idx="700">
                  <c:v>5.2754148850704001E-2</c:v>
                </c:pt>
                <c:pt idx="701">
                  <c:v>7.4745523976403119E-2</c:v>
                </c:pt>
                <c:pt idx="702">
                  <c:v>-1.2559970806424978</c:v>
                </c:pt>
                <c:pt idx="703">
                  <c:v>0.45594901354015638</c:v>
                </c:pt>
                <c:pt idx="704">
                  <c:v>-1.008985163391328</c:v>
                </c:pt>
                <c:pt idx="705">
                  <c:v>0.79127145762089524</c:v>
                </c:pt>
                <c:pt idx="706">
                  <c:v>0.23854894791072312</c:v>
                </c:pt>
                <c:pt idx="707">
                  <c:v>0.2683560159518556</c:v>
                </c:pt>
                <c:pt idx="708">
                  <c:v>-0.95276561661920811</c:v>
                </c:pt>
                <c:pt idx="709">
                  <c:v>0.22714979743090086</c:v>
                </c:pt>
                <c:pt idx="710">
                  <c:v>-4.1964199099032082E-2</c:v>
                </c:pt>
                <c:pt idx="711">
                  <c:v>4.2913158703900021E-2</c:v>
                </c:pt>
                <c:pt idx="712">
                  <c:v>0.17185270040029985</c:v>
                </c:pt>
                <c:pt idx="713">
                  <c:v>-0.67761261532688499</c:v>
                </c:pt>
                <c:pt idx="714">
                  <c:v>0.13185213110480273</c:v>
                </c:pt>
                <c:pt idx="715">
                  <c:v>-5.6015475438085334E-2</c:v>
                </c:pt>
                <c:pt idx="716">
                  <c:v>-0.26934809982580521</c:v>
                </c:pt>
                <c:pt idx="717">
                  <c:v>0.23033006182493426</c:v>
                </c:pt>
                <c:pt idx="718">
                  <c:v>6.0022293610272762E-3</c:v>
                </c:pt>
                <c:pt idx="719">
                  <c:v>0.12871422341506089</c:v>
                </c:pt>
                <c:pt idx="720">
                  <c:v>0.16356740066873421</c:v>
                </c:pt>
                <c:pt idx="721">
                  <c:v>1.5090902114636568</c:v>
                </c:pt>
                <c:pt idx="722">
                  <c:v>0.10648348040245013</c:v>
                </c:pt>
                <c:pt idx="723">
                  <c:v>-0.56166208965904274</c:v>
                </c:pt>
                <c:pt idx="724">
                  <c:v>9.9771153744950131E-2</c:v>
                </c:pt>
                <c:pt idx="725">
                  <c:v>0.15522314681242452</c:v>
                </c:pt>
                <c:pt idx="726">
                  <c:v>-1.8998006035759001E-2</c:v>
                </c:pt>
                <c:pt idx="727">
                  <c:v>-4.0986743182526804E-3</c:v>
                </c:pt>
                <c:pt idx="728">
                  <c:v>1.4403541191524682E-2</c:v>
                </c:pt>
                <c:pt idx="729">
                  <c:v>0.22591040156899245</c:v>
                </c:pt>
                <c:pt idx="730">
                  <c:v>0.59559014860575243</c:v>
                </c:pt>
                <c:pt idx="731">
                  <c:v>0.74104462894245515</c:v>
                </c:pt>
                <c:pt idx="732">
                  <c:v>2.5323690319930245E-2</c:v>
                </c:pt>
                <c:pt idx="733">
                  <c:v>2.5323690319931109E-2</c:v>
                </c:pt>
                <c:pt idx="734">
                  <c:v>-6.4542301452792605E-2</c:v>
                </c:pt>
                <c:pt idx="735">
                  <c:v>-0.91808195536034509</c:v>
                </c:pt>
                <c:pt idx="736">
                  <c:v>0.34742632885973462</c:v>
                </c:pt>
                <c:pt idx="737">
                  <c:v>-0.18619476518305905</c:v>
                </c:pt>
                <c:pt idx="738">
                  <c:v>-0.39798843776514431</c:v>
                </c:pt>
                <c:pt idx="739">
                  <c:v>1.4101928284856717</c:v>
                </c:pt>
                <c:pt idx="740">
                  <c:v>0.42384914409101609</c:v>
                </c:pt>
                <c:pt idx="741">
                  <c:v>0.47362775953912684</c:v>
                </c:pt>
                <c:pt idx="742">
                  <c:v>-1.0761408239780454</c:v>
                </c:pt>
                <c:pt idx="743">
                  <c:v>0.24149190271999715</c:v>
                </c:pt>
                <c:pt idx="744">
                  <c:v>0.58738833787036349</c:v>
                </c:pt>
                <c:pt idx="745">
                  <c:v>-0.77467530917757799</c:v>
                </c:pt>
                <c:pt idx="746">
                  <c:v>0.93913536455817748</c:v>
                </c:pt>
                <c:pt idx="747">
                  <c:v>0.75301596127127002</c:v>
                </c:pt>
                <c:pt idx="748">
                  <c:v>3.9192937753079349</c:v>
                </c:pt>
                <c:pt idx="749">
                  <c:v>4.1030106710265741</c:v>
                </c:pt>
                <c:pt idx="750">
                  <c:v>0.65609368141580859</c:v>
                </c:pt>
                <c:pt idx="751">
                  <c:v>-0.2741699137356825</c:v>
                </c:pt>
                <c:pt idx="752">
                  <c:v>0.86148249537916022</c:v>
                </c:pt>
                <c:pt idx="753">
                  <c:v>0.32949990462186585</c:v>
                </c:pt>
                <c:pt idx="754">
                  <c:v>0.92439118842960644</c:v>
                </c:pt>
                <c:pt idx="755">
                  <c:v>9.170056877695798E-2</c:v>
                </c:pt>
                <c:pt idx="756">
                  <c:v>0.11170398957992123</c:v>
                </c:pt>
                <c:pt idx="757">
                  <c:v>-0.24141836111695708</c:v>
                </c:pt>
                <c:pt idx="758">
                  <c:v>0.79621148395742147</c:v>
                </c:pt>
                <c:pt idx="759">
                  <c:v>0.14903487733936735</c:v>
                </c:pt>
                <c:pt idx="760">
                  <c:v>-0.54973951786340181</c:v>
                </c:pt>
                <c:pt idx="761">
                  <c:v>0.19375877743972805</c:v>
                </c:pt>
                <c:pt idx="762">
                  <c:v>-1.1358258850085439</c:v>
                </c:pt>
                <c:pt idx="763">
                  <c:v>0.23348328088988732</c:v>
                </c:pt>
                <c:pt idx="764">
                  <c:v>0.37531736275800354</c:v>
                </c:pt>
                <c:pt idx="765">
                  <c:v>-5.0010420574661187E-2</c:v>
                </c:pt>
                <c:pt idx="766">
                  <c:v>0.76505976215023141</c:v>
                </c:pt>
                <c:pt idx="767">
                  <c:v>-0.21092996471143091</c:v>
                </c:pt>
                <c:pt idx="768">
                  <c:v>-0.35143186519367969</c:v>
                </c:pt>
                <c:pt idx="769">
                  <c:v>0.26069945564805985</c:v>
                </c:pt>
                <c:pt idx="770">
                  <c:v>1.2056221818431603</c:v>
                </c:pt>
                <c:pt idx="771">
                  <c:v>0.31017885203498574</c:v>
                </c:pt>
                <c:pt idx="772">
                  <c:v>-0.12172346836325702</c:v>
                </c:pt>
                <c:pt idx="773">
                  <c:v>-1.518427555657385</c:v>
                </c:pt>
                <c:pt idx="774">
                  <c:v>-0.46474875640737684</c:v>
                </c:pt>
                <c:pt idx="775">
                  <c:v>0.89924554477287177</c:v>
                </c:pt>
                <c:pt idx="776">
                  <c:v>-0.43586258529253524</c:v>
                </c:pt>
                <c:pt idx="777">
                  <c:v>0.4628861614768715</c:v>
                </c:pt>
                <c:pt idx="778">
                  <c:v>0.25647009645478319</c:v>
                </c:pt>
                <c:pt idx="779">
                  <c:v>1.1080760139667807</c:v>
                </c:pt>
                <c:pt idx="780">
                  <c:v>8.1281824505423182E-3</c:v>
                </c:pt>
                <c:pt idx="781">
                  <c:v>0.41037422648286276</c:v>
                </c:pt>
                <c:pt idx="782">
                  <c:v>-0.50427002195966075</c:v>
                </c:pt>
                <c:pt idx="783">
                  <c:v>0.33936380490101176</c:v>
                </c:pt>
                <c:pt idx="784">
                  <c:v>-1.4550224122965569</c:v>
                </c:pt>
                <c:pt idx="785">
                  <c:v>0.20562430630900413</c:v>
                </c:pt>
                <c:pt idx="786">
                  <c:v>0.43426179840815293</c:v>
                </c:pt>
                <c:pt idx="787">
                  <c:v>0.8905203348685391</c:v>
                </c:pt>
                <c:pt idx="788">
                  <c:v>-0.11348195375699287</c:v>
                </c:pt>
                <c:pt idx="789">
                  <c:v>0.69574500480000401</c:v>
                </c:pt>
                <c:pt idx="790">
                  <c:v>0.41626646523411542</c:v>
                </c:pt>
                <c:pt idx="791">
                  <c:v>-0.52556666110222072</c:v>
                </c:pt>
                <c:pt idx="792">
                  <c:v>0.7306448784312054</c:v>
                </c:pt>
                <c:pt idx="793">
                  <c:v>0.33794563451544607</c:v>
                </c:pt>
                <c:pt idx="794">
                  <c:v>0.12736628434559838</c:v>
                </c:pt>
                <c:pt idx="795">
                  <c:v>0.12245275210576399</c:v>
                </c:pt>
                <c:pt idx="796">
                  <c:v>9.5956870618553354E-3</c:v>
                </c:pt>
                <c:pt idx="797">
                  <c:v>-1.3820670946731708</c:v>
                </c:pt>
                <c:pt idx="798">
                  <c:v>-0.11669311729235762</c:v>
                </c:pt>
                <c:pt idx="799">
                  <c:v>-4.9793246197359524E-2</c:v>
                </c:pt>
                <c:pt idx="800">
                  <c:v>1.2184659016367219E-2</c:v>
                </c:pt>
                <c:pt idx="801">
                  <c:v>-1.4571052312895678</c:v>
                </c:pt>
                <c:pt idx="802">
                  <c:v>-1.3448776991539779</c:v>
                </c:pt>
                <c:pt idx="803">
                  <c:v>1.5348963148955259</c:v>
                </c:pt>
                <c:pt idx="804">
                  <c:v>0.63588220101248694</c:v>
                </c:pt>
                <c:pt idx="805">
                  <c:v>-3.1709262516177103E-2</c:v>
                </c:pt>
                <c:pt idx="806">
                  <c:v>1.2070405634920389</c:v>
                </c:pt>
                <c:pt idx="807">
                  <c:v>0.74664094155530147</c:v>
                </c:pt>
                <c:pt idx="808">
                  <c:v>-2.2033245135672438E-2</c:v>
                </c:pt>
                <c:pt idx="809">
                  <c:v>-8.1460072353736521E-2</c:v>
                </c:pt>
                <c:pt idx="810">
                  <c:v>-3.7668969433069827E-2</c:v>
                </c:pt>
                <c:pt idx="811">
                  <c:v>0.45529748185603997</c:v>
                </c:pt>
                <c:pt idx="812">
                  <c:v>0.35331349973116433</c:v>
                </c:pt>
                <c:pt idx="813">
                  <c:v>1.3811708811742511</c:v>
                </c:pt>
                <c:pt idx="814">
                  <c:v>7.921657695761905E-2</c:v>
                </c:pt>
                <c:pt idx="815">
                  <c:v>-0.33564132672712554</c:v>
                </c:pt>
                <c:pt idx="816">
                  <c:v>-0.88076131071966868</c:v>
                </c:pt>
                <c:pt idx="817">
                  <c:v>0.61387864649478963</c:v>
                </c:pt>
                <c:pt idx="818">
                  <c:v>0.61181127635587251</c:v>
                </c:pt>
                <c:pt idx="819">
                  <c:v>0.10115293575137418</c:v>
                </c:pt>
                <c:pt idx="820">
                  <c:v>-5.0756667398511278E-2</c:v>
                </c:pt>
                <c:pt idx="821">
                  <c:v>-1.0833040725521463</c:v>
                </c:pt>
                <c:pt idx="822">
                  <c:v>3.3703947415576897E-2</c:v>
                </c:pt>
                <c:pt idx="823">
                  <c:v>-0.11038764623437067</c:v>
                </c:pt>
                <c:pt idx="824">
                  <c:v>-0.13075592595248689</c:v>
                </c:pt>
                <c:pt idx="825">
                  <c:v>0.31020655957129761</c:v>
                </c:pt>
                <c:pt idx="826">
                  <c:v>0.66994896426262751</c:v>
                </c:pt>
                <c:pt idx="827">
                  <c:v>-0.24910385316118222</c:v>
                </c:pt>
                <c:pt idx="828">
                  <c:v>0.37252972699609976</c:v>
                </c:pt>
                <c:pt idx="829">
                  <c:v>0.16430305129136433</c:v>
                </c:pt>
                <c:pt idx="830">
                  <c:v>-0.74447082969794787</c:v>
                </c:pt>
                <c:pt idx="831">
                  <c:v>-1.0866327566067253</c:v>
                </c:pt>
                <c:pt idx="832">
                  <c:v>0.12473368192099325</c:v>
                </c:pt>
                <c:pt idx="833">
                  <c:v>0.66027503436698687</c:v>
                </c:pt>
                <c:pt idx="834">
                  <c:v>-1.0486367817345605</c:v>
                </c:pt>
                <c:pt idx="835">
                  <c:v>1.0685739269706294</c:v>
                </c:pt>
                <c:pt idx="836">
                  <c:v>1.1598107724139328</c:v>
                </c:pt>
                <c:pt idx="837">
                  <c:v>0.35635426177668977</c:v>
                </c:pt>
                <c:pt idx="838">
                  <c:v>-0.12306130087262171</c:v>
                </c:pt>
                <c:pt idx="839">
                  <c:v>-0.5307727701750744</c:v>
                </c:pt>
                <c:pt idx="840">
                  <c:v>0.36171707291443261</c:v>
                </c:pt>
                <c:pt idx="841">
                  <c:v>0.31752346521009317</c:v>
                </c:pt>
                <c:pt idx="842">
                  <c:v>-0.27722929950375375</c:v>
                </c:pt>
                <c:pt idx="843">
                  <c:v>0.80998008695426083</c:v>
                </c:pt>
                <c:pt idx="844">
                  <c:v>-0.22954664234156577</c:v>
                </c:pt>
                <c:pt idx="845">
                  <c:v>1.007057856359609E-2</c:v>
                </c:pt>
                <c:pt idx="846">
                  <c:v>3.2301619375080127E-3</c:v>
                </c:pt>
                <c:pt idx="847">
                  <c:v>0.24434353929849975</c:v>
                </c:pt>
                <c:pt idx="848">
                  <c:v>-0.3090461148975262</c:v>
                </c:pt>
                <c:pt idx="849">
                  <c:v>0.70615611487138008</c:v>
                </c:pt>
                <c:pt idx="850">
                  <c:v>-1.2524408509196683</c:v>
                </c:pt>
                <c:pt idx="851">
                  <c:v>0.66189463705584084</c:v>
                </c:pt>
                <c:pt idx="852">
                  <c:v>-0.38402111298756852</c:v>
                </c:pt>
                <c:pt idx="853">
                  <c:v>0.26927047095729445</c:v>
                </c:pt>
                <c:pt idx="854">
                  <c:v>-0.2709069660573708</c:v>
                </c:pt>
                <c:pt idx="855">
                  <c:v>0.76360848719953178</c:v>
                </c:pt>
                <c:pt idx="856">
                  <c:v>-0.43482986823546915</c:v>
                </c:pt>
                <c:pt idx="857">
                  <c:v>0.33588712168201945</c:v>
                </c:pt>
                <c:pt idx="858">
                  <c:v>7.1458963982144852E-2</c:v>
                </c:pt>
                <c:pt idx="859">
                  <c:v>0.2776235986105629</c:v>
                </c:pt>
                <c:pt idx="860">
                  <c:v>-0.81974213861590339</c:v>
                </c:pt>
                <c:pt idx="861">
                  <c:v>-1.3098857567216973</c:v>
                </c:pt>
                <c:pt idx="862">
                  <c:v>3.7041271680349076E-2</c:v>
                </c:pt>
                <c:pt idx="863">
                  <c:v>0.49340276392703064</c:v>
                </c:pt>
                <c:pt idx="864">
                  <c:v>0.10428519417975241</c:v>
                </c:pt>
                <c:pt idx="865">
                  <c:v>8.6111691818732169E-2</c:v>
                </c:pt>
                <c:pt idx="866">
                  <c:v>1.1131373363865966</c:v>
                </c:pt>
                <c:pt idx="867">
                  <c:v>9.3126753409235513E-2</c:v>
                </c:pt>
                <c:pt idx="868">
                  <c:v>0.16923618083042671</c:v>
                </c:pt>
                <c:pt idx="869">
                  <c:v>0.25458984736121781</c:v>
                </c:pt>
                <c:pt idx="870">
                  <c:v>1.1659929971164915</c:v>
                </c:pt>
                <c:pt idx="871">
                  <c:v>0.29723392969539847</c:v>
                </c:pt>
                <c:pt idx="872">
                  <c:v>-0.49446580570948423</c:v>
                </c:pt>
                <c:pt idx="873">
                  <c:v>6.4185849647405396E-2</c:v>
                </c:pt>
                <c:pt idx="874">
                  <c:v>0.24014409152831104</c:v>
                </c:pt>
                <c:pt idx="875">
                  <c:v>0.63875310849414657</c:v>
                </c:pt>
                <c:pt idx="876">
                  <c:v>-0.55071573699447329</c:v>
                </c:pt>
                <c:pt idx="877">
                  <c:v>0.10501584090176605</c:v>
                </c:pt>
                <c:pt idx="878">
                  <c:v>0.10887936362621044</c:v>
                </c:pt>
                <c:pt idx="879">
                  <c:v>-0.26481624771477796</c:v>
                </c:pt>
                <c:pt idx="880">
                  <c:v>0.35103823928860695</c:v>
                </c:pt>
                <c:pt idx="881">
                  <c:v>0.2606375779015771</c:v>
                </c:pt>
                <c:pt idx="882">
                  <c:v>0.39429180751003917</c:v>
                </c:pt>
                <c:pt idx="883">
                  <c:v>-6.0920816716715502E-2</c:v>
                </c:pt>
                <c:pt idx="884">
                  <c:v>-1.212256440284937</c:v>
                </c:pt>
                <c:pt idx="885">
                  <c:v>-1.3231780789853744</c:v>
                </c:pt>
                <c:pt idx="886">
                  <c:v>-1.7995344219078939E-2</c:v>
                </c:pt>
                <c:pt idx="887">
                  <c:v>-2.249107531124205</c:v>
                </c:pt>
                <c:pt idx="888">
                  <c:v>1.7195680178114046</c:v>
                </c:pt>
                <c:pt idx="889">
                  <c:v>-3.9153937419558991E-2</c:v>
                </c:pt>
                <c:pt idx="890">
                  <c:v>1.047615349266362</c:v>
                </c:pt>
                <c:pt idx="891">
                  <c:v>0.12802437523503823</c:v>
                </c:pt>
                <c:pt idx="892">
                  <c:v>-0.58930023324757697</c:v>
                </c:pt>
                <c:pt idx="893">
                  <c:v>0</c:v>
                </c:pt>
                <c:pt idx="894">
                  <c:v>0.32772110718248065</c:v>
                </c:pt>
                <c:pt idx="895">
                  <c:v>-2.2239370717985372</c:v>
                </c:pt>
                <c:pt idx="896">
                  <c:v>0.36641237813760968</c:v>
                </c:pt>
                <c:pt idx="897">
                  <c:v>0.86163489890387301</c:v>
                </c:pt>
                <c:pt idx="898">
                  <c:v>0.39707969251557595</c:v>
                </c:pt>
                <c:pt idx="899">
                  <c:v>0.3848559874764047</c:v>
                </c:pt>
                <c:pt idx="900">
                  <c:v>-1.1778892708657387</c:v>
                </c:pt>
                <c:pt idx="901">
                  <c:v>5.591518483691018E-2</c:v>
                </c:pt>
                <c:pt idx="902">
                  <c:v>5.5915184836911443E-2</c:v>
                </c:pt>
                <c:pt idx="903">
                  <c:v>0.98049457639663651</c:v>
                </c:pt>
                <c:pt idx="904">
                  <c:v>0.95097628986204497</c:v>
                </c:pt>
                <c:pt idx="905">
                  <c:v>0.29352648689874333</c:v>
                </c:pt>
                <c:pt idx="906">
                  <c:v>-5.6752816592449483E-2</c:v>
                </c:pt>
                <c:pt idx="907">
                  <c:v>0.6699489642626274</c:v>
                </c:pt>
                <c:pt idx="908">
                  <c:v>-0.62834301989365027</c:v>
                </c:pt>
                <c:pt idx="909">
                  <c:v>2.7564853119520272E-2</c:v>
                </c:pt>
                <c:pt idx="910">
                  <c:v>0.38618076394255918</c:v>
                </c:pt>
                <c:pt idx="911">
                  <c:v>-1.360199250337039</c:v>
                </c:pt>
                <c:pt idx="912">
                  <c:v>1.2117653350927089</c:v>
                </c:pt>
                <c:pt idx="913">
                  <c:v>0.34213521332711361</c:v>
                </c:pt>
                <c:pt idx="914">
                  <c:v>0.16730811893552769</c:v>
                </c:pt>
                <c:pt idx="915">
                  <c:v>-0.30521612774330575</c:v>
                </c:pt>
                <c:pt idx="916">
                  <c:v>-1.7050731144828091</c:v>
                </c:pt>
                <c:pt idx="917">
                  <c:v>-0.36873309883943445</c:v>
                </c:pt>
                <c:pt idx="918">
                  <c:v>8.6084163200437408E-2</c:v>
                </c:pt>
                <c:pt idx="919">
                  <c:v>-0.59489973030338994</c:v>
                </c:pt>
                <c:pt idx="920">
                  <c:v>0.44139711733422748</c:v>
                </c:pt>
                <c:pt idx="921">
                  <c:v>-0.22341068608796433</c:v>
                </c:pt>
                <c:pt idx="922">
                  <c:v>0.1526767741131129</c:v>
                </c:pt>
                <c:pt idx="923">
                  <c:v>0.53822532615071528</c:v>
                </c:pt>
                <c:pt idx="924">
                  <c:v>-1.3591321974337374</c:v>
                </c:pt>
                <c:pt idx="925">
                  <c:v>-0.96232396368012973</c:v>
                </c:pt>
                <c:pt idx="926">
                  <c:v>0.16220654892533196</c:v>
                </c:pt>
                <c:pt idx="927">
                  <c:v>0.4918112597281768</c:v>
                </c:pt>
                <c:pt idx="928">
                  <c:v>-0.28949197388442954</c:v>
                </c:pt>
                <c:pt idx="929">
                  <c:v>0.26846750750715542</c:v>
                </c:pt>
                <c:pt idx="930">
                  <c:v>-0.19681495359729204</c:v>
                </c:pt>
                <c:pt idx="931">
                  <c:v>-0.3294354135002408</c:v>
                </c:pt>
                <c:pt idx="932">
                  <c:v>-0.76102432193781167</c:v>
                </c:pt>
                <c:pt idx="933">
                  <c:v>-0.13554549199622393</c:v>
                </c:pt>
                <c:pt idx="934">
                  <c:v>1.2222211919471224</c:v>
                </c:pt>
                <c:pt idx="935">
                  <c:v>-0.39794258694353535</c:v>
                </c:pt>
                <c:pt idx="936">
                  <c:v>-0.41503455912431475</c:v>
                </c:pt>
                <c:pt idx="937">
                  <c:v>0.23619509720803938</c:v>
                </c:pt>
                <c:pt idx="938">
                  <c:v>0.13708865455053679</c:v>
                </c:pt>
                <c:pt idx="939">
                  <c:v>-0.5967334508919252</c:v>
                </c:pt>
                <c:pt idx="940">
                  <c:v>0.31273911938484594</c:v>
                </c:pt>
                <c:pt idx="941">
                  <c:v>0.62346725992195551</c:v>
                </c:pt>
                <c:pt idx="942">
                  <c:v>0.32225657284159126</c:v>
                </c:pt>
                <c:pt idx="943">
                  <c:v>-0.2113444449707898</c:v>
                </c:pt>
                <c:pt idx="944">
                  <c:v>0.76947504825846225</c:v>
                </c:pt>
                <c:pt idx="945">
                  <c:v>-0.38557329065851847</c:v>
                </c:pt>
                <c:pt idx="946">
                  <c:v>-2.5530269574310458E-2</c:v>
                </c:pt>
                <c:pt idx="947">
                  <c:v>0.64589359308746064</c:v>
                </c:pt>
                <c:pt idx="948">
                  <c:v>-6.1777359696243241E-2</c:v>
                </c:pt>
                <c:pt idx="949">
                  <c:v>1.8106320310958488</c:v>
                </c:pt>
                <c:pt idx="950">
                  <c:v>-2.0187640291997244</c:v>
                </c:pt>
                <c:pt idx="951">
                  <c:v>-2.6374092879284147E-2</c:v>
                </c:pt>
                <c:pt idx="952">
                  <c:v>0.24144786666425544</c:v>
                </c:pt>
                <c:pt idx="953">
                  <c:v>0.7482123103600008</c:v>
                </c:pt>
                <c:pt idx="954">
                  <c:v>0.13040801684225461</c:v>
                </c:pt>
                <c:pt idx="955">
                  <c:v>-0.2078788955850176</c:v>
                </c:pt>
                <c:pt idx="956">
                  <c:v>-0.13521032979133896</c:v>
                </c:pt>
                <c:pt idx="957">
                  <c:v>-0.18769680231846209</c:v>
                </c:pt>
                <c:pt idx="958">
                  <c:v>0.59345965066627282</c:v>
                </c:pt>
                <c:pt idx="959">
                  <c:v>7.6297869700626991E-2</c:v>
                </c:pt>
                <c:pt idx="960">
                  <c:v>-0.41254213848311105</c:v>
                </c:pt>
                <c:pt idx="961">
                  <c:v>0.53920866762130681</c:v>
                </c:pt>
                <c:pt idx="962">
                  <c:v>0.43510807230706833</c:v>
                </c:pt>
                <c:pt idx="963">
                  <c:v>-1.4654929966154562</c:v>
                </c:pt>
                <c:pt idx="964">
                  <c:v>0.44518151932067002</c:v>
                </c:pt>
                <c:pt idx="965">
                  <c:v>0.64728376376676422</c:v>
                </c:pt>
                <c:pt idx="966">
                  <c:v>0.13353139262452257</c:v>
                </c:pt>
                <c:pt idx="967">
                  <c:v>-0.89719056050073565</c:v>
                </c:pt>
                <c:pt idx="968">
                  <c:v>0.25270235355575421</c:v>
                </c:pt>
                <c:pt idx="969">
                  <c:v>0.13214016283531199</c:v>
                </c:pt>
                <c:pt idx="970">
                  <c:v>0.64026224558964651</c:v>
                </c:pt>
                <c:pt idx="971">
                  <c:v>0.1936654962922234</c:v>
                </c:pt>
                <c:pt idx="972">
                  <c:v>0.3291818033585337</c:v>
                </c:pt>
                <c:pt idx="973">
                  <c:v>-0.16653833881221566</c:v>
                </c:pt>
                <c:pt idx="974">
                  <c:v>2.510797574807583</c:v>
                </c:pt>
                <c:pt idx="975">
                  <c:v>-0.16135738038540709</c:v>
                </c:pt>
                <c:pt idx="976">
                  <c:v>2.7400762606629177</c:v>
                </c:pt>
                <c:pt idx="977">
                  <c:v>-0.22353048250487051</c:v>
                </c:pt>
                <c:pt idx="978">
                  <c:v>-0.67044759304383872</c:v>
                </c:pt>
                <c:pt idx="979">
                  <c:v>-0.49970116761398836</c:v>
                </c:pt>
                <c:pt idx="980">
                  <c:v>0.14520998195071524</c:v>
                </c:pt>
                <c:pt idx="981">
                  <c:v>0.74208472401022263</c:v>
                </c:pt>
                <c:pt idx="982">
                  <c:v>0.13620147999727714</c:v>
                </c:pt>
                <c:pt idx="983">
                  <c:v>0.32739112944829613</c:v>
                </c:pt>
                <c:pt idx="984">
                  <c:v>0.53625747777115107</c:v>
                </c:pt>
                <c:pt idx="985">
                  <c:v>0.68194968988811644</c:v>
                </c:pt>
                <c:pt idx="986">
                  <c:v>0.10922465699908371</c:v>
                </c:pt>
                <c:pt idx="987">
                  <c:v>2.963094693783665E-3</c:v>
                </c:pt>
                <c:pt idx="988">
                  <c:v>-0.18521079812739252</c:v>
                </c:pt>
                <c:pt idx="989">
                  <c:v>-1.640389572901358</c:v>
                </c:pt>
                <c:pt idx="990">
                  <c:v>-0.81792397806112294</c:v>
                </c:pt>
                <c:pt idx="991">
                  <c:v>0.28665947291487276</c:v>
                </c:pt>
                <c:pt idx="992">
                  <c:v>-2.2834245952549699</c:v>
                </c:pt>
                <c:pt idx="993">
                  <c:v>4.7835206274163475E-2</c:v>
                </c:pt>
                <c:pt idx="994">
                  <c:v>0.69314718055994529</c:v>
                </c:pt>
                <c:pt idx="995">
                  <c:v>1.0582233136463484</c:v>
                </c:pt>
                <c:pt idx="996">
                  <c:v>-0.34413878111943819</c:v>
                </c:pt>
                <c:pt idx="997">
                  <c:v>0.85609192131518119</c:v>
                </c:pt>
                <c:pt idx="998">
                  <c:v>-2.7295418608803819</c:v>
                </c:pt>
                <c:pt idx="999">
                  <c:v>-1.0521448796490428E-2</c:v>
                </c:pt>
                <c:pt idx="1000">
                  <c:v>-2.6804723808894924</c:v>
                </c:pt>
                <c:pt idx="1001">
                  <c:v>0.85085405190169383</c:v>
                </c:pt>
                <c:pt idx="1002">
                  <c:v>-0.13318016701251117</c:v>
                </c:pt>
                <c:pt idx="1003">
                  <c:v>-0.13084865462441422</c:v>
                </c:pt>
                <c:pt idx="1004">
                  <c:v>8.7022154651847178E-2</c:v>
                </c:pt>
                <c:pt idx="1005">
                  <c:v>-0.49152142015477002</c:v>
                </c:pt>
                <c:pt idx="1006">
                  <c:v>-6.7228512286581443E-2</c:v>
                </c:pt>
                <c:pt idx="1007">
                  <c:v>-0.73088954786947391</c:v>
                </c:pt>
                <c:pt idx="1008">
                  <c:v>0.4014601810440887</c:v>
                </c:pt>
                <c:pt idx="1009">
                  <c:v>1.977561888305723E-2</c:v>
                </c:pt>
                <c:pt idx="1010">
                  <c:v>-0.2154831244504482</c:v>
                </c:pt>
                <c:pt idx="1011">
                  <c:v>0.22625925982537462</c:v>
                </c:pt>
                <c:pt idx="1012">
                  <c:v>-3.4177375979630074</c:v>
                </c:pt>
                <c:pt idx="1013">
                  <c:v>0.52675384946466153</c:v>
                </c:pt>
                <c:pt idx="1014">
                  <c:v>-0.38470367767680014</c:v>
                </c:pt>
                <c:pt idx="1015">
                  <c:v>0.66406948426559254</c:v>
                </c:pt>
                <c:pt idx="1016">
                  <c:v>0.45429269409745021</c:v>
                </c:pt>
                <c:pt idx="1017">
                  <c:v>2.9096199006541784E-2</c:v>
                </c:pt>
                <c:pt idx="1018">
                  <c:v>0.32234741024171443</c:v>
                </c:pt>
                <c:pt idx="1019">
                  <c:v>-0.85664996595748388</c:v>
                </c:pt>
                <c:pt idx="1020">
                  <c:v>1.1761161761886667</c:v>
                </c:pt>
                <c:pt idx="1021">
                  <c:v>8.0127701936474865E-2</c:v>
                </c:pt>
                <c:pt idx="1022">
                  <c:v>0.59587164201076837</c:v>
                </c:pt>
                <c:pt idx="1023">
                  <c:v>0.11488027599842221</c:v>
                </c:pt>
                <c:pt idx="1024">
                  <c:v>7.891911204971E-2</c:v>
                </c:pt>
                <c:pt idx="1025">
                  <c:v>-3.5596368066502002E-2</c:v>
                </c:pt>
                <c:pt idx="1026">
                  <c:v>-2.0368468324825145E-3</c:v>
                </c:pt>
                <c:pt idx="1027">
                  <c:v>1.3237384517432105</c:v>
                </c:pt>
                <c:pt idx="1028">
                  <c:v>0.10428384364476825</c:v>
                </c:pt>
                <c:pt idx="1029">
                  <c:v>0.47964077159636798</c:v>
                </c:pt>
                <c:pt idx="1030">
                  <c:v>-0.1352027445291997</c:v>
                </c:pt>
                <c:pt idx="1031">
                  <c:v>-1.6845275635318187E-2</c:v>
                </c:pt>
                <c:pt idx="1032">
                  <c:v>0.95023073272963765</c:v>
                </c:pt>
                <c:pt idx="1033">
                  <c:v>-0.32589728385967354</c:v>
                </c:pt>
                <c:pt idx="1034">
                  <c:v>0.48980755587678798</c:v>
                </c:pt>
                <c:pt idx="1035">
                  <c:v>0.42843121761194636</c:v>
                </c:pt>
                <c:pt idx="1036">
                  <c:v>-0.96435475694152595</c:v>
                </c:pt>
                <c:pt idx="1037">
                  <c:v>0.54267906798233567</c:v>
                </c:pt>
                <c:pt idx="1038">
                  <c:v>1.3012501089947657</c:v>
                </c:pt>
                <c:pt idx="1039">
                  <c:v>0.20152527411607038</c:v>
                </c:pt>
                <c:pt idx="1040">
                  <c:v>2.3476934020255231E-4</c:v>
                </c:pt>
                <c:pt idx="1041">
                  <c:v>1.1976757532128501</c:v>
                </c:pt>
                <c:pt idx="1042">
                  <c:v>0.52923440083451545</c:v>
                </c:pt>
                <c:pt idx="1043">
                  <c:v>0.90029039052771509</c:v>
                </c:pt>
                <c:pt idx="1044">
                  <c:v>0.57164760182790131</c:v>
                </c:pt>
                <c:pt idx="1045">
                  <c:v>2.8670958512151262E-2</c:v>
                </c:pt>
                <c:pt idx="1046">
                  <c:v>0.28455294458687069</c:v>
                </c:pt>
                <c:pt idx="1047">
                  <c:v>-0.29933606208922464</c:v>
                </c:pt>
                <c:pt idx="1048">
                  <c:v>0.57405434157711488</c:v>
                </c:pt>
                <c:pt idx="1049">
                  <c:v>-0.59054094561240911</c:v>
                </c:pt>
                <c:pt idx="1050">
                  <c:v>-1.2075531876709478</c:v>
                </c:pt>
                <c:pt idx="1051">
                  <c:v>0.43196098376365744</c:v>
                </c:pt>
                <c:pt idx="1052">
                  <c:v>1.4348542109675642</c:v>
                </c:pt>
                <c:pt idx="1053">
                  <c:v>0.56763186292365875</c:v>
                </c:pt>
                <c:pt idx="1054">
                  <c:v>-0.40859330860108717</c:v>
                </c:pt>
                <c:pt idx="1055">
                  <c:v>-0.12763220185133872</c:v>
                </c:pt>
                <c:pt idx="1056">
                  <c:v>-2.2595727257110028</c:v>
                </c:pt>
                <c:pt idx="1057">
                  <c:v>0.6275092864531483</c:v>
                </c:pt>
                <c:pt idx="1058">
                  <c:v>-0.93341239241707707</c:v>
                </c:pt>
                <c:pt idx="1059">
                  <c:v>-0.58895013216541692</c:v>
                </c:pt>
                <c:pt idx="1060">
                  <c:v>7.3158578294186732E-2</c:v>
                </c:pt>
                <c:pt idx="1061">
                  <c:v>0.4007848967440843</c:v>
                </c:pt>
                <c:pt idx="1062">
                  <c:v>0.67158422892401914</c:v>
                </c:pt>
                <c:pt idx="1063">
                  <c:v>-0.8598630919974628</c:v>
                </c:pt>
                <c:pt idx="1064">
                  <c:v>2.6945144705262223</c:v>
                </c:pt>
                <c:pt idx="1065">
                  <c:v>4.3395563594480872E-3</c:v>
                </c:pt>
                <c:pt idx="1066">
                  <c:v>0.26336087364829125</c:v>
                </c:pt>
                <c:pt idx="1067">
                  <c:v>1.0935377255603431</c:v>
                </c:pt>
                <c:pt idx="1068">
                  <c:v>1.6884039878083357</c:v>
                </c:pt>
                <c:pt idx="1069">
                  <c:v>1.5026843451294614</c:v>
                </c:pt>
                <c:pt idx="1070">
                  <c:v>0.34491956848636196</c:v>
                </c:pt>
                <c:pt idx="1071">
                  <c:v>-0.21359155628597024</c:v>
                </c:pt>
                <c:pt idx="1072">
                  <c:v>-0.12526983048411314</c:v>
                </c:pt>
                <c:pt idx="1073">
                  <c:v>0.24119346539977324</c:v>
                </c:pt>
                <c:pt idx="1074">
                  <c:v>0.68328365560232263</c:v>
                </c:pt>
                <c:pt idx="1075">
                  <c:v>0.45412480062237837</c:v>
                </c:pt>
                <c:pt idx="1076">
                  <c:v>0.22261535903994642</c:v>
                </c:pt>
                <c:pt idx="1077">
                  <c:v>0.80345616530807396</c:v>
                </c:pt>
                <c:pt idx="1078">
                  <c:v>-6.4733226509654254E-2</c:v>
                </c:pt>
                <c:pt idx="1079">
                  <c:v>-1.5046425281843636</c:v>
                </c:pt>
                <c:pt idx="1080">
                  <c:v>2.8270607803329399</c:v>
                </c:pt>
                <c:pt idx="1081">
                  <c:v>0.51291148296575328</c:v>
                </c:pt>
                <c:pt idx="1082">
                  <c:v>-0.67911644146176997</c:v>
                </c:pt>
                <c:pt idx="1083">
                  <c:v>-1.0176887380174322</c:v>
                </c:pt>
                <c:pt idx="1084">
                  <c:v>-0.44712023231777953</c:v>
                </c:pt>
                <c:pt idx="1085">
                  <c:v>0.34322873956430056</c:v>
                </c:pt>
                <c:pt idx="1086">
                  <c:v>-0.2221772553934821</c:v>
                </c:pt>
                <c:pt idx="1087">
                  <c:v>0.60066383369232212</c:v>
                </c:pt>
                <c:pt idx="1088">
                  <c:v>0.50707698974794646</c:v>
                </c:pt>
                <c:pt idx="1089">
                  <c:v>5.6826881827496706E-2</c:v>
                </c:pt>
                <c:pt idx="1090">
                  <c:v>0.66481377973647304</c:v>
                </c:pt>
                <c:pt idx="1091">
                  <c:v>-0.11245324289303563</c:v>
                </c:pt>
                <c:pt idx="1092">
                  <c:v>0.52720975530143954</c:v>
                </c:pt>
                <c:pt idx="1093">
                  <c:v>0.16251892949777494</c:v>
                </c:pt>
                <c:pt idx="1094">
                  <c:v>0.25625840670992439</c:v>
                </c:pt>
                <c:pt idx="1095">
                  <c:v>-1.3446614630215326</c:v>
                </c:pt>
                <c:pt idx="1096">
                  <c:v>-1.1738820403311029E-2</c:v>
                </c:pt>
                <c:pt idx="1097">
                  <c:v>-1.5881529554820997</c:v>
                </c:pt>
                <c:pt idx="1098">
                  <c:v>-0.74193734472937733</c:v>
                </c:pt>
                <c:pt idx="1099">
                  <c:v>0.56283734585417022</c:v>
                </c:pt>
                <c:pt idx="1100">
                  <c:v>0.56283734585417022</c:v>
                </c:pt>
                <c:pt idx="1101">
                  <c:v>0.66763548935883044</c:v>
                </c:pt>
                <c:pt idx="1102">
                  <c:v>-0.19765886806879004</c:v>
                </c:pt>
                <c:pt idx="1103">
                  <c:v>0.38885130744550889</c:v>
                </c:pt>
                <c:pt idx="1104">
                  <c:v>2.5098177513635136</c:v>
                </c:pt>
                <c:pt idx="1105">
                  <c:v>0.89495866567014803</c:v>
                </c:pt>
                <c:pt idx="1106">
                  <c:v>0.45666080682272231</c:v>
                </c:pt>
                <c:pt idx="1107">
                  <c:v>-0.12279557747992782</c:v>
                </c:pt>
                <c:pt idx="1108">
                  <c:v>0.50208806354944346</c:v>
                </c:pt>
                <c:pt idx="1109">
                  <c:v>0.32538551220886008</c:v>
                </c:pt>
                <c:pt idx="1110">
                  <c:v>-1.2601144492996914E-2</c:v>
                </c:pt>
                <c:pt idx="1111">
                  <c:v>-8.5848682730252104E-2</c:v>
                </c:pt>
                <c:pt idx="1112">
                  <c:v>0.49549125976588415</c:v>
                </c:pt>
                <c:pt idx="1113">
                  <c:v>0.45198512374305722</c:v>
                </c:pt>
                <c:pt idx="1114">
                  <c:v>0.12280760389280246</c:v>
                </c:pt>
                <c:pt idx="1115">
                  <c:v>7.6429267659092942E-2</c:v>
                </c:pt>
                <c:pt idx="1116">
                  <c:v>0.89061171745646361</c:v>
                </c:pt>
                <c:pt idx="1117">
                  <c:v>1.3788333444003216</c:v>
                </c:pt>
                <c:pt idx="1118">
                  <c:v>2.6876259207265101E-3</c:v>
                </c:pt>
                <c:pt idx="1119">
                  <c:v>-0.29228962422592003</c:v>
                </c:pt>
                <c:pt idx="1120">
                  <c:v>-7.7708984327316141E-2</c:v>
                </c:pt>
                <c:pt idx="1121">
                  <c:v>-0.1873290785245767</c:v>
                </c:pt>
                <c:pt idx="1122">
                  <c:v>0.11603967888404845</c:v>
                </c:pt>
                <c:pt idx="1123">
                  <c:v>0.5246439945082868</c:v>
                </c:pt>
                <c:pt idx="1124">
                  <c:v>6.1028363158303026E-2</c:v>
                </c:pt>
                <c:pt idx="1125">
                  <c:v>0.16563733028543201</c:v>
                </c:pt>
                <c:pt idx="1126">
                  <c:v>0.36772478012531751</c:v>
                </c:pt>
                <c:pt idx="1127">
                  <c:v>0.45569270007696283</c:v>
                </c:pt>
                <c:pt idx="1128">
                  <c:v>0.48313814642638259</c:v>
                </c:pt>
                <c:pt idx="1129">
                  <c:v>0.21163257202949215</c:v>
                </c:pt>
                <c:pt idx="1130">
                  <c:v>0.38275617685457941</c:v>
                </c:pt>
                <c:pt idx="1131">
                  <c:v>0.32887782889004813</c:v>
                </c:pt>
                <c:pt idx="1132">
                  <c:v>-1.6275737268699884</c:v>
                </c:pt>
                <c:pt idx="1133">
                  <c:v>0.39098376091345377</c:v>
                </c:pt>
                <c:pt idx="1134">
                  <c:v>0.38024496114255629</c:v>
                </c:pt>
                <c:pt idx="1135">
                  <c:v>-3.63461494287044E-2</c:v>
                </c:pt>
                <c:pt idx="1136">
                  <c:v>0.23888357602526533</c:v>
                </c:pt>
                <c:pt idx="1137">
                  <c:v>1.337550837653809</c:v>
                </c:pt>
                <c:pt idx="1138">
                  <c:v>0.3297382044398689</c:v>
                </c:pt>
                <c:pt idx="1139">
                  <c:v>0.18563269628967577</c:v>
                </c:pt>
                <c:pt idx="1140">
                  <c:v>0.62962421814705782</c:v>
                </c:pt>
                <c:pt idx="1141">
                  <c:v>0.68439870777892287</c:v>
                </c:pt>
                <c:pt idx="1142">
                  <c:v>1.5388628951771766</c:v>
                </c:pt>
                <c:pt idx="1143">
                  <c:v>0.15181278424269481</c:v>
                </c:pt>
                <c:pt idx="1144">
                  <c:v>-0.29802150586806847</c:v>
                </c:pt>
                <c:pt idx="1145">
                  <c:v>0.7149213155288896</c:v>
                </c:pt>
                <c:pt idx="1146">
                  <c:v>-1.5643721473556507</c:v>
                </c:pt>
                <c:pt idx="1147">
                  <c:v>0.28534434832941008</c:v>
                </c:pt>
                <c:pt idx="1148">
                  <c:v>-0.36054667941430735</c:v>
                </c:pt>
                <c:pt idx="1149">
                  <c:v>0.26656877929062572</c:v>
                </c:pt>
                <c:pt idx="1150">
                  <c:v>0.49838962434512746</c:v>
                </c:pt>
                <c:pt idx="1151">
                  <c:v>0.37369450823593148</c:v>
                </c:pt>
                <c:pt idx="1152">
                  <c:v>0.32742594171429185</c:v>
                </c:pt>
                <c:pt idx="1153">
                  <c:v>-3.6977958501690049E-2</c:v>
                </c:pt>
                <c:pt idx="1154">
                  <c:v>-2.277227157403964</c:v>
                </c:pt>
                <c:pt idx="1155">
                  <c:v>0.61757008253174561</c:v>
                </c:pt>
                <c:pt idx="1156">
                  <c:v>-1.5718829401513719</c:v>
                </c:pt>
                <c:pt idx="1157">
                  <c:v>0.56196333534107878</c:v>
                </c:pt>
                <c:pt idx="1158">
                  <c:v>0.57820978311290783</c:v>
                </c:pt>
                <c:pt idx="1159">
                  <c:v>0.30385073090805365</c:v>
                </c:pt>
                <c:pt idx="1160">
                  <c:v>-1.9258885792115445</c:v>
                </c:pt>
                <c:pt idx="1161">
                  <c:v>0.48592991700784044</c:v>
                </c:pt>
                <c:pt idx="1162">
                  <c:v>0.26752529461568081</c:v>
                </c:pt>
                <c:pt idx="1163">
                  <c:v>0.99886332889642437</c:v>
                </c:pt>
                <c:pt idx="1164">
                  <c:v>0.73540211020226887</c:v>
                </c:pt>
                <c:pt idx="1165">
                  <c:v>0.86284474890504648</c:v>
                </c:pt>
                <c:pt idx="1166">
                  <c:v>0.89595104763703259</c:v>
                </c:pt>
                <c:pt idx="1167">
                  <c:v>-0.15581117324749169</c:v>
                </c:pt>
                <c:pt idx="1168">
                  <c:v>-0.31845373111853459</c:v>
                </c:pt>
                <c:pt idx="1169">
                  <c:v>0.21319529353481931</c:v>
                </c:pt>
                <c:pt idx="1170">
                  <c:v>0.16634595292107662</c:v>
                </c:pt>
                <c:pt idx="1171">
                  <c:v>-0.69089238817285625</c:v>
                </c:pt>
                <c:pt idx="1172">
                  <c:v>0.41150742256412698</c:v>
                </c:pt>
                <c:pt idx="1173">
                  <c:v>0.41743723157612667</c:v>
                </c:pt>
                <c:pt idx="1174">
                  <c:v>-1.263883766008925</c:v>
                </c:pt>
                <c:pt idx="1175">
                  <c:v>-2.7405540533782182</c:v>
                </c:pt>
                <c:pt idx="1176">
                  <c:v>0.28261701604291145</c:v>
                </c:pt>
                <c:pt idx="1177">
                  <c:v>0.30541434349986174</c:v>
                </c:pt>
                <c:pt idx="1178">
                  <c:v>0.97001070550428592</c:v>
                </c:pt>
                <c:pt idx="1179">
                  <c:v>-0.47322057713656723</c:v>
                </c:pt>
                <c:pt idx="1180">
                  <c:v>0.11821070592912662</c:v>
                </c:pt>
                <c:pt idx="1181">
                  <c:v>-0.90255071322521452</c:v>
                </c:pt>
                <c:pt idx="1182">
                  <c:v>0.39811753647777032</c:v>
                </c:pt>
                <c:pt idx="1183">
                  <c:v>-2.6556053777272215</c:v>
                </c:pt>
                <c:pt idx="1184">
                  <c:v>0.78782792294317183</c:v>
                </c:pt>
                <c:pt idx="1185">
                  <c:v>0.55576986489015634</c:v>
                </c:pt>
                <c:pt idx="1186">
                  <c:v>0.16253418104420969</c:v>
                </c:pt>
                <c:pt idx="1187">
                  <c:v>1.5040773967762739</c:v>
                </c:pt>
                <c:pt idx="1188">
                  <c:v>1.5040773967762739</c:v>
                </c:pt>
                <c:pt idx="1189">
                  <c:v>-2.5322195753804957</c:v>
                </c:pt>
                <c:pt idx="1190">
                  <c:v>-2.5097348000125884E-2</c:v>
                </c:pt>
                <c:pt idx="1191">
                  <c:v>-0.79406431255737364</c:v>
                </c:pt>
                <c:pt idx="1192">
                  <c:v>1.1467315370123081</c:v>
                </c:pt>
                <c:pt idx="1193">
                  <c:v>-2.2625797583803466</c:v>
                </c:pt>
                <c:pt idx="1194">
                  <c:v>0.2015183854081791</c:v>
                </c:pt>
                <c:pt idx="1195">
                  <c:v>0.2550576892850529</c:v>
                </c:pt>
                <c:pt idx="1196">
                  <c:v>0.21847330599526585</c:v>
                </c:pt>
                <c:pt idx="1197">
                  <c:v>0.43646688574580317</c:v>
                </c:pt>
                <c:pt idx="1198">
                  <c:v>0.10377780709605727</c:v>
                </c:pt>
                <c:pt idx="1199">
                  <c:v>0.26593445982447267</c:v>
                </c:pt>
                <c:pt idx="1200">
                  <c:v>0.5417785509932751</c:v>
                </c:pt>
                <c:pt idx="1201">
                  <c:v>0.75361408610762026</c:v>
                </c:pt>
                <c:pt idx="1202">
                  <c:v>-0.23495462463635652</c:v>
                </c:pt>
                <c:pt idx="1203">
                  <c:v>0.26572515801371599</c:v>
                </c:pt>
                <c:pt idx="1204">
                  <c:v>0.66519453904415116</c:v>
                </c:pt>
                <c:pt idx="1205">
                  <c:v>2.1874752474177601</c:v>
                </c:pt>
                <c:pt idx="1206">
                  <c:v>-7.995539049382587E-2</c:v>
                </c:pt>
                <c:pt idx="1207">
                  <c:v>0.18257379541302432</c:v>
                </c:pt>
                <c:pt idx="1208">
                  <c:v>-0.36212564886411458</c:v>
                </c:pt>
                <c:pt idx="1209">
                  <c:v>1.4736544595161905</c:v>
                </c:pt>
                <c:pt idx="1210">
                  <c:v>0.33233378075229725</c:v>
                </c:pt>
                <c:pt idx="1211">
                  <c:v>-2.1239516156686453</c:v>
                </c:pt>
                <c:pt idx="1212">
                  <c:v>0.38465661788043387</c:v>
                </c:pt>
                <c:pt idx="1213">
                  <c:v>-3.0564465102825827E-2</c:v>
                </c:pt>
                <c:pt idx="1214">
                  <c:v>0.55199035768584259</c:v>
                </c:pt>
                <c:pt idx="1215">
                  <c:v>-0.40023791409423315</c:v>
                </c:pt>
                <c:pt idx="1216">
                  <c:v>0.30166831442652081</c:v>
                </c:pt>
                <c:pt idx="1217">
                  <c:v>0.46313074995797349</c:v>
                </c:pt>
                <c:pt idx="1218">
                  <c:v>1.4784328008851151</c:v>
                </c:pt>
                <c:pt idx="1219">
                  <c:v>0.60990128545107414</c:v>
                </c:pt>
                <c:pt idx="1220">
                  <c:v>0.72406464206786958</c:v>
                </c:pt>
                <c:pt idx="1221">
                  <c:v>0.34034609670389038</c:v>
                </c:pt>
                <c:pt idx="1222">
                  <c:v>0.61770990459000685</c:v>
                </c:pt>
                <c:pt idx="1223">
                  <c:v>0.30595029702180754</c:v>
                </c:pt>
                <c:pt idx="1224">
                  <c:v>-0.22357615486799717</c:v>
                </c:pt>
                <c:pt idx="1225">
                  <c:v>-0.11297428322049997</c:v>
                </c:pt>
                <c:pt idx="1226">
                  <c:v>0.16147438713614615</c:v>
                </c:pt>
                <c:pt idx="1227">
                  <c:v>1.2908605168273006</c:v>
                </c:pt>
                <c:pt idx="1228">
                  <c:v>0.34527523740356963</c:v>
                </c:pt>
                <c:pt idx="1229">
                  <c:v>0.62196820757120985</c:v>
                </c:pt>
                <c:pt idx="1230">
                  <c:v>-0.18500134205629881</c:v>
                </c:pt>
                <c:pt idx="1231">
                  <c:v>0.23784796036705896</c:v>
                </c:pt>
                <c:pt idx="1232">
                  <c:v>0.7176382005682419</c:v>
                </c:pt>
                <c:pt idx="1233">
                  <c:v>0.75377180237638408</c:v>
                </c:pt>
                <c:pt idx="1234">
                  <c:v>0.38627147504536136</c:v>
                </c:pt>
                <c:pt idx="1235">
                  <c:v>1.3126173087330439</c:v>
                </c:pt>
                <c:pt idx="1236">
                  <c:v>0.18694885542630649</c:v>
                </c:pt>
                <c:pt idx="1237">
                  <c:v>0.34654566956332733</c:v>
                </c:pt>
                <c:pt idx="1238">
                  <c:v>-0.37941264385524193</c:v>
                </c:pt>
                <c:pt idx="1239">
                  <c:v>-0.27337708441185177</c:v>
                </c:pt>
                <c:pt idx="1240">
                  <c:v>-0.86464688528600486</c:v>
                </c:pt>
                <c:pt idx="1241">
                  <c:v>2.3309948602290388E-2</c:v>
                </c:pt>
                <c:pt idx="1242">
                  <c:v>-0.80845604486287581</c:v>
                </c:pt>
                <c:pt idx="1243">
                  <c:v>0.25942671873725914</c:v>
                </c:pt>
                <c:pt idx="1244">
                  <c:v>0.39806208922371078</c:v>
                </c:pt>
                <c:pt idx="1245">
                  <c:v>0.39806208922371078</c:v>
                </c:pt>
                <c:pt idx="1246">
                  <c:v>0.3425733864130992</c:v>
                </c:pt>
                <c:pt idx="1247">
                  <c:v>0.11686434013931114</c:v>
                </c:pt>
                <c:pt idx="1248">
                  <c:v>-4.5225413354463756E-2</c:v>
                </c:pt>
                <c:pt idx="1249">
                  <c:v>6.7010710282959671E-2</c:v>
                </c:pt>
                <c:pt idx="1250">
                  <c:v>0.41396001608446331</c:v>
                </c:pt>
                <c:pt idx="1251">
                  <c:v>1.2941705886849737</c:v>
                </c:pt>
                <c:pt idx="1252">
                  <c:v>0.2586773757086</c:v>
                </c:pt>
                <c:pt idx="1253">
                  <c:v>1.1374157287478934</c:v>
                </c:pt>
                <c:pt idx="1254">
                  <c:v>-9.9500183772754769E-2</c:v>
                </c:pt>
                <c:pt idx="1255">
                  <c:v>0.15080008404993567</c:v>
                </c:pt>
                <c:pt idx="1256">
                  <c:v>0.28997543819491611</c:v>
                </c:pt>
                <c:pt idx="1257">
                  <c:v>0.27545290392536897</c:v>
                </c:pt>
                <c:pt idx="1258">
                  <c:v>8.6473670411823262E-3</c:v>
                </c:pt>
                <c:pt idx="1259">
                  <c:v>0.18682864477153191</c:v>
                </c:pt>
                <c:pt idx="1260">
                  <c:v>-3.6819158658001252E-3</c:v>
                </c:pt>
                <c:pt idx="1261">
                  <c:v>-0.28858323022456078</c:v>
                </c:pt>
                <c:pt idx="1262">
                  <c:v>0.51690770050072055</c:v>
                </c:pt>
                <c:pt idx="1263">
                  <c:v>0.98610690904927789</c:v>
                </c:pt>
                <c:pt idx="1264">
                  <c:v>0.69792045931260294</c:v>
                </c:pt>
                <c:pt idx="1265">
                  <c:v>0.99386217362706963</c:v>
                </c:pt>
                <c:pt idx="1266">
                  <c:v>0.44029530185837124</c:v>
                </c:pt>
                <c:pt idx="1267">
                  <c:v>1.2165935137962272</c:v>
                </c:pt>
                <c:pt idx="1268">
                  <c:v>-0.75959310464533458</c:v>
                </c:pt>
                <c:pt idx="1269">
                  <c:v>0.35003993349515561</c:v>
                </c:pt>
                <c:pt idx="1270">
                  <c:v>0.88834539955066294</c:v>
                </c:pt>
                <c:pt idx="1271">
                  <c:v>-0.16209556899999325</c:v>
                </c:pt>
                <c:pt idx="1272">
                  <c:v>0.87649499228587791</c:v>
                </c:pt>
                <c:pt idx="1273">
                  <c:v>-1.2876545262044767</c:v>
                </c:pt>
                <c:pt idx="1274">
                  <c:v>2.1047993942516684E-2</c:v>
                </c:pt>
                <c:pt idx="1275">
                  <c:v>0.64288710654238312</c:v>
                </c:pt>
                <c:pt idx="1276">
                  <c:v>5.5382255732040767E-2</c:v>
                </c:pt>
                <c:pt idx="1277">
                  <c:v>0.23368141739955897</c:v>
                </c:pt>
                <c:pt idx="1278">
                  <c:v>-0.15415067982725822</c:v>
                </c:pt>
                <c:pt idx="1279">
                  <c:v>-0.16343079432440064</c:v>
                </c:pt>
                <c:pt idx="1280">
                  <c:v>-0.34810727259041852</c:v>
                </c:pt>
                <c:pt idx="1281">
                  <c:v>0.63943217069886027</c:v>
                </c:pt>
                <c:pt idx="1282">
                  <c:v>1.1275998255413613</c:v>
                </c:pt>
                <c:pt idx="1283">
                  <c:v>0.11078419171174178</c:v>
                </c:pt>
                <c:pt idx="1284">
                  <c:v>0.89590077617110497</c:v>
                </c:pt>
                <c:pt idx="1285">
                  <c:v>1.2396908869280401</c:v>
                </c:pt>
                <c:pt idx="1286">
                  <c:v>-0.15606906896921377</c:v>
                </c:pt>
                <c:pt idx="1287">
                  <c:v>0.24828265130813157</c:v>
                </c:pt>
                <c:pt idx="1288">
                  <c:v>0.24220704946532515</c:v>
                </c:pt>
                <c:pt idx="1289">
                  <c:v>1.0676020519255494</c:v>
                </c:pt>
                <c:pt idx="1290">
                  <c:v>0.34020602582379716</c:v>
                </c:pt>
                <c:pt idx="1291">
                  <c:v>-2.6448261496962613</c:v>
                </c:pt>
                <c:pt idx="1292">
                  <c:v>3.8705824272087172E-2</c:v>
                </c:pt>
                <c:pt idx="1293">
                  <c:v>9.7377084772167138E-2</c:v>
                </c:pt>
                <c:pt idx="1294">
                  <c:v>-0.13373462400414698</c:v>
                </c:pt>
                <c:pt idx="1295">
                  <c:v>-7.8510278473841719E-2</c:v>
                </c:pt>
                <c:pt idx="1296">
                  <c:v>1.2363174305350606</c:v>
                </c:pt>
                <c:pt idx="1297">
                  <c:v>1.9539987767421139E-2</c:v>
                </c:pt>
                <c:pt idx="1298">
                  <c:v>0.43594812483324014</c:v>
                </c:pt>
                <c:pt idx="1299">
                  <c:v>-1.8200401568944629</c:v>
                </c:pt>
                <c:pt idx="1300">
                  <c:v>0.99416827479338343</c:v>
                </c:pt>
                <c:pt idx="1301">
                  <c:v>-1.677297240238117</c:v>
                </c:pt>
                <c:pt idx="1302">
                  <c:v>-0.54183586050855093</c:v>
                </c:pt>
                <c:pt idx="1303">
                  <c:v>1.0986122886681107</c:v>
                </c:pt>
                <c:pt idx="1304">
                  <c:v>0.97425361261866972</c:v>
                </c:pt>
                <c:pt idx="1305">
                  <c:v>4.1718453567292257E-2</c:v>
                </c:pt>
                <c:pt idx="1306">
                  <c:v>0.7181094751198589</c:v>
                </c:pt>
                <c:pt idx="1307">
                  <c:v>0.45783309362548019</c:v>
                </c:pt>
                <c:pt idx="1308">
                  <c:v>-9.1300619594431041</c:v>
                </c:pt>
                <c:pt idx="1309">
                  <c:v>1.2202500485295023</c:v>
                </c:pt>
                <c:pt idx="1310">
                  <c:v>-0.33091495155634632</c:v>
                </c:pt>
                <c:pt idx="1311">
                  <c:v>0.53582692597140869</c:v>
                </c:pt>
                <c:pt idx="1312">
                  <c:v>3.822291254370116</c:v>
                </c:pt>
                <c:pt idx="1313">
                  <c:v>1.5762531090651968</c:v>
                </c:pt>
                <c:pt idx="1314">
                  <c:v>1.2602201246034503</c:v>
                </c:pt>
                <c:pt idx="1315">
                  <c:v>0.44112528850704763</c:v>
                </c:pt>
                <c:pt idx="1316">
                  <c:v>-2.2976259616094199E-3</c:v>
                </c:pt>
                <c:pt idx="1317">
                  <c:v>1.7974901439370392</c:v>
                </c:pt>
                <c:pt idx="1318">
                  <c:v>-5.0966443592027628E-2</c:v>
                </c:pt>
                <c:pt idx="1319">
                  <c:v>1.2959066154808467</c:v>
                </c:pt>
                <c:pt idx="1320">
                  <c:v>-1.3157076212854757</c:v>
                </c:pt>
                <c:pt idx="1321">
                  <c:v>2.2885401410418087</c:v>
                </c:pt>
                <c:pt idx="1322">
                  <c:v>-1.5153514733494926</c:v>
                </c:pt>
                <c:pt idx="1323">
                  <c:v>0.50656872045869095</c:v>
                </c:pt>
                <c:pt idx="1324">
                  <c:v>1.7890785024747973</c:v>
                </c:pt>
                <c:pt idx="1325">
                  <c:v>-0.33839085093954213</c:v>
                </c:pt>
                <c:pt idx="1326">
                  <c:v>-0.66213794561897599</c:v>
                </c:pt>
                <c:pt idx="1327">
                  <c:v>3.1097030866043274</c:v>
                </c:pt>
                <c:pt idx="1328">
                  <c:v>4.7332701886154069</c:v>
                </c:pt>
                <c:pt idx="1329">
                  <c:v>0.26995396915820019</c:v>
                </c:pt>
                <c:pt idx="1330">
                  <c:v>-4.9398258117330238</c:v>
                </c:pt>
                <c:pt idx="1331">
                  <c:v>-6.9361786410045712</c:v>
                </c:pt>
                <c:pt idx="1332">
                  <c:v>7.6130550414962936</c:v>
                </c:pt>
              </c:numCache>
            </c:numRef>
          </c:yVal>
        </c:ser>
        <c:axId val="233399808"/>
        <c:axId val="233406464"/>
      </c:scatterChart>
      <c:valAx>
        <c:axId val="233399808"/>
        <c:scaling>
          <c:orientation val="minMax"/>
        </c:scaling>
        <c:axPos val="b"/>
        <c:title>
          <c:tx>
            <c:rich>
              <a:bodyPr/>
              <a:lstStyle/>
              <a:p>
                <a:pPr>
                  <a:defRPr sz="2200"/>
                </a:pPr>
                <a:r>
                  <a:rPr lang="en-US" sz="2200"/>
                  <a:t>Species Richness</a:t>
                </a:r>
              </a:p>
            </c:rich>
          </c:tx>
          <c:layout/>
        </c:title>
        <c:numFmt formatCode="General" sourceLinked="1"/>
        <c:tickLblPos val="nextTo"/>
        <c:txPr>
          <a:bodyPr/>
          <a:lstStyle/>
          <a:p>
            <a:pPr>
              <a:defRPr sz="1600" b="1"/>
            </a:pPr>
            <a:endParaRPr lang="en-US"/>
          </a:p>
        </c:txPr>
        <c:crossAx val="233406464"/>
        <c:crosses val="autoZero"/>
        <c:crossBetween val="midCat"/>
      </c:valAx>
      <c:valAx>
        <c:axId val="233406464"/>
        <c:scaling>
          <c:orientation val="minMax"/>
        </c:scaling>
        <c:axPos val="l"/>
        <c:title>
          <c:tx>
            <c:rich>
              <a:bodyPr rot="-5400000" vert="horz"/>
              <a:lstStyle/>
              <a:p>
                <a:pPr>
                  <a:defRPr sz="2200"/>
                </a:pPr>
                <a:r>
                  <a:rPr lang="en-US" sz="2200"/>
                  <a:t>Log Response Ratio</a:t>
                </a:r>
              </a:p>
            </c:rich>
          </c:tx>
          <c:layout/>
        </c:title>
        <c:numFmt formatCode="0.00" sourceLinked="1"/>
        <c:tickLblPos val="nextTo"/>
        <c:crossAx val="233399808"/>
        <c:crosses val="autoZero"/>
        <c:crossBetween val="midCat"/>
      </c:valAx>
    </c:plotArea>
    <c:plotVisOnly val="1"/>
  </c:chart>
  <c:externalData r:id="rId1"/>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barChart>
        <c:barDir val="col"/>
        <c:grouping val="stacked"/>
        <c:ser>
          <c:idx val="0"/>
          <c:order val="0"/>
          <c:tx>
            <c:strRef>
              <c:f>Sheet1!$B$1</c:f>
              <c:strCache>
                <c:ptCount val="1"/>
                <c:pt idx="0">
                  <c:v>Observational</c:v>
                </c:pt>
              </c:strCache>
            </c:strRef>
          </c:tx>
          <c:spPr>
            <a:solidFill>
              <a:schemeClr val="accent1"/>
            </a:solidFill>
            <a:ln w="19050">
              <a:solidFill>
                <a:schemeClr val="lt1"/>
              </a:solidFill>
            </a:ln>
            <a:effectLst/>
          </c:spPr>
          <c:cat>
            <c:strRef>
              <c:f>Sheet1!$A$2:$A$5</c:f>
              <c:strCache>
                <c:ptCount val="4"/>
                <c:pt idx="0">
                  <c:v>Annelida</c:v>
                </c:pt>
                <c:pt idx="1">
                  <c:v>Arthropoda</c:v>
                </c:pt>
                <c:pt idx="2">
                  <c:v>Bryophyta</c:v>
                </c:pt>
                <c:pt idx="3">
                  <c:v>Chordata</c:v>
                </c:pt>
              </c:strCache>
            </c:strRef>
          </c:cat>
          <c:val>
            <c:numRef>
              <c:f>Sheet1!$B$2:$B$5</c:f>
              <c:numCache>
                <c:formatCode>General</c:formatCode>
                <c:ptCount val="4"/>
                <c:pt idx="0">
                  <c:v>1</c:v>
                </c:pt>
                <c:pt idx="1">
                  <c:v>3</c:v>
                </c:pt>
                <c:pt idx="2">
                  <c:v>2</c:v>
                </c:pt>
                <c:pt idx="3">
                  <c:v>6</c:v>
                </c:pt>
              </c:numCache>
            </c:numRef>
          </c:val>
        </c:ser>
        <c:ser>
          <c:idx val="1"/>
          <c:order val="1"/>
          <c:tx>
            <c:strRef>
              <c:f>Sheet1!$C$1</c:f>
              <c:strCache>
                <c:ptCount val="1"/>
                <c:pt idx="0">
                  <c:v>Experimental</c:v>
                </c:pt>
              </c:strCache>
            </c:strRef>
          </c:tx>
          <c:spPr>
            <a:solidFill>
              <a:schemeClr val="accent2"/>
            </a:solidFill>
            <a:ln w="19050">
              <a:solidFill>
                <a:schemeClr val="lt1"/>
              </a:solidFill>
            </a:ln>
            <a:effectLst/>
          </c:spPr>
          <c:cat>
            <c:strRef>
              <c:f>Sheet1!$A$2:$A$5</c:f>
              <c:strCache>
                <c:ptCount val="4"/>
                <c:pt idx="0">
                  <c:v>Annelida</c:v>
                </c:pt>
                <c:pt idx="1">
                  <c:v>Arthropoda</c:v>
                </c:pt>
                <c:pt idx="2">
                  <c:v>Bryophyta</c:v>
                </c:pt>
                <c:pt idx="3">
                  <c:v>Chordata</c:v>
                </c:pt>
              </c:strCache>
            </c:strRef>
          </c:cat>
          <c:val>
            <c:numRef>
              <c:f>Sheet1!$C$2:$C$5</c:f>
              <c:numCache>
                <c:formatCode>General</c:formatCode>
                <c:ptCount val="4"/>
                <c:pt idx="0">
                  <c:v>8</c:v>
                </c:pt>
                <c:pt idx="1">
                  <c:v>7</c:v>
                </c:pt>
                <c:pt idx="2">
                  <c:v>4</c:v>
                </c:pt>
                <c:pt idx="3">
                  <c:v>2</c:v>
                </c:pt>
              </c:numCache>
            </c:numRef>
          </c:val>
        </c:ser>
        <c:gapWidth val="100"/>
        <c:overlap val="100"/>
        <c:axId val="145040512"/>
        <c:axId val="145042048"/>
      </c:barChart>
      <c:catAx>
        <c:axId val="145040512"/>
        <c:scaling>
          <c:orientation val="minMax"/>
        </c:scaling>
        <c:axPos val="b"/>
        <c:numFmt formatCode="General" sourceLinked="1"/>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5042048"/>
        <c:crosses val="autoZero"/>
        <c:auto val="1"/>
        <c:lblAlgn val="ctr"/>
        <c:lblOffset val="100"/>
      </c:catAx>
      <c:valAx>
        <c:axId val="145042048"/>
        <c:scaling>
          <c:orientation val="minMax"/>
        </c:scaling>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Number</a:t>
                </a:r>
                <a:r>
                  <a:rPr lang="en-US" baseline="0" dirty="0" smtClean="0"/>
                  <a:t> of studies</a:t>
                </a:r>
                <a:endParaRPr lang="en-US" dirty="0"/>
              </a:p>
            </c:rich>
          </c:tx>
          <c:layout/>
          <c:spPr>
            <a:noFill/>
            <a:ln>
              <a:noFill/>
            </a:ln>
            <a:effectLst/>
          </c:spPr>
        </c:title>
        <c:numFmt formatCode="General" sourceLinked="1"/>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5040512"/>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plotArea>
      <c:layout/>
      <c:pieChart>
        <c:varyColors val="1"/>
        <c:ser>
          <c:idx val="0"/>
          <c:order val="0"/>
          <c:cat>
            <c:strRef>
              <c:f>SummaryPLR!$E$10:$E$12</c:f>
              <c:strCache>
                <c:ptCount val="3"/>
                <c:pt idx="0">
                  <c:v>Standing stock abundance or biomass of trophic group t</c:v>
                </c:pt>
                <c:pt idx="1">
                  <c:v>Standing stock of resource consumed or assimilated by t</c:v>
                </c:pt>
                <c:pt idx="2">
                  <c:v>Resource depletion by trophic group t</c:v>
                </c:pt>
              </c:strCache>
            </c:strRef>
          </c:cat>
          <c:val>
            <c:numRef>
              <c:f>SummaryPLR!$F$10:$F$12</c:f>
              <c:numCache>
                <c:formatCode>General</c:formatCode>
                <c:ptCount val="3"/>
                <c:pt idx="0">
                  <c:v>657</c:v>
                </c:pt>
                <c:pt idx="1">
                  <c:v>351</c:v>
                </c:pt>
                <c:pt idx="2">
                  <c:v>413</c:v>
                </c:pt>
              </c:numCache>
            </c:numRef>
          </c:val>
        </c:ser>
        <c:firstSliceAng val="0"/>
      </c:pieChart>
    </c:plotArea>
    <c:legend>
      <c:legendPos val="r"/>
      <c:layout>
        <c:manualLayout>
          <c:xMode val="edge"/>
          <c:yMode val="edge"/>
          <c:x val="0.58333333333333337"/>
          <c:y val="0"/>
          <c:w val="0.41666666666666669"/>
          <c:h val="1"/>
        </c:manualLayout>
      </c:layout>
      <c:txPr>
        <a:bodyPr/>
        <a:lstStyle/>
        <a:p>
          <a:pPr>
            <a:defRPr sz="1200"/>
          </a:pPr>
          <a:endParaRPr lang="en-US"/>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style val="1"/>
  <c:chart>
    <c:plotArea>
      <c:layout/>
      <c:barChart>
        <c:barDir val="col"/>
        <c:grouping val="clustered"/>
        <c:ser>
          <c:idx val="0"/>
          <c:order val="0"/>
          <c:cat>
            <c:strRef>
              <c:f>SummaryPLR!$E$21:$E$22</c:f>
              <c:strCache>
                <c:ptCount val="2"/>
                <c:pt idx="0">
                  <c:v>Aquatic</c:v>
                </c:pt>
                <c:pt idx="1">
                  <c:v>Terrestrial</c:v>
                </c:pt>
              </c:strCache>
            </c:strRef>
          </c:cat>
          <c:val>
            <c:numRef>
              <c:f>SummaryPLR!$F$21:$F$22</c:f>
              <c:numCache>
                <c:formatCode>General</c:formatCode>
                <c:ptCount val="2"/>
                <c:pt idx="0">
                  <c:v>562</c:v>
                </c:pt>
                <c:pt idx="1">
                  <c:v>859</c:v>
                </c:pt>
              </c:numCache>
            </c:numRef>
          </c:val>
        </c:ser>
        <c:axId val="143995648"/>
        <c:axId val="143997952"/>
      </c:barChart>
      <c:catAx>
        <c:axId val="143995648"/>
        <c:scaling>
          <c:orientation val="minMax"/>
        </c:scaling>
        <c:axPos val="b"/>
        <c:tickLblPos val="nextTo"/>
        <c:crossAx val="143997952"/>
        <c:crosses val="autoZero"/>
        <c:auto val="1"/>
        <c:lblAlgn val="ctr"/>
        <c:lblOffset val="100"/>
      </c:catAx>
      <c:valAx>
        <c:axId val="143997952"/>
        <c:scaling>
          <c:orientation val="minMax"/>
        </c:scaling>
        <c:axPos val="l"/>
        <c:numFmt formatCode="General" sourceLinked="1"/>
        <c:tickLblPos val="nextTo"/>
        <c:crossAx val="143995648"/>
        <c:crosses val="autoZero"/>
        <c:crossBetween val="between"/>
      </c:valAx>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chart>
    <c:plotArea>
      <c:layout/>
      <c:pieChart>
        <c:varyColors val="1"/>
        <c:ser>
          <c:idx val="0"/>
          <c:order val="0"/>
          <c:cat>
            <c:strRef>
              <c:f>SummaryPLR!$E$23:$E$39</c:f>
              <c:strCache>
                <c:ptCount val="17"/>
                <c:pt idx="0">
                  <c:v>Lake</c:v>
                </c:pt>
                <c:pt idx="1">
                  <c:v>Stream</c:v>
                </c:pt>
                <c:pt idx="2">
                  <c:v>Wetland</c:v>
                </c:pt>
                <c:pt idx="3">
                  <c:v>Marine Coastal</c:v>
                </c:pt>
                <c:pt idx="4">
                  <c:v>Estuarine</c:v>
                </c:pt>
                <c:pt idx="5">
                  <c:v>Marine pelagic</c:v>
                </c:pt>
                <c:pt idx="6">
                  <c:v>Temperate grassland</c:v>
                </c:pt>
                <c:pt idx="7">
                  <c:v>Temperate forest</c:v>
                </c:pt>
                <c:pt idx="8">
                  <c:v>Tropical forest</c:v>
                </c:pt>
                <c:pt idx="9">
                  <c:v>Bryophyte</c:v>
                </c:pt>
                <c:pt idx="10">
                  <c:v>Agricultural</c:v>
                </c:pt>
                <c:pt idx="11">
                  <c:v>Tundra</c:v>
                </c:pt>
                <c:pt idx="12">
                  <c:v>Sand dune</c:v>
                </c:pt>
                <c:pt idx="13">
                  <c:v>Tree rainpool</c:v>
                </c:pt>
                <c:pt idx="14">
                  <c:v>Montane grassland</c:v>
                </c:pt>
                <c:pt idx="15">
                  <c:v>Pitcher plant</c:v>
                </c:pt>
                <c:pt idx="16">
                  <c:v>Forested plantations</c:v>
                </c:pt>
              </c:strCache>
            </c:strRef>
          </c:cat>
          <c:val>
            <c:numRef>
              <c:f>SummaryPLR!$F$23:$F$39</c:f>
              <c:numCache>
                <c:formatCode>General</c:formatCode>
                <c:ptCount val="17"/>
                <c:pt idx="0">
                  <c:v>152</c:v>
                </c:pt>
                <c:pt idx="1">
                  <c:v>211</c:v>
                </c:pt>
                <c:pt idx="2">
                  <c:v>13</c:v>
                </c:pt>
                <c:pt idx="3">
                  <c:v>177</c:v>
                </c:pt>
                <c:pt idx="4">
                  <c:v>25</c:v>
                </c:pt>
                <c:pt idx="5">
                  <c:v>0</c:v>
                </c:pt>
                <c:pt idx="6">
                  <c:v>544</c:v>
                </c:pt>
                <c:pt idx="7">
                  <c:v>141</c:v>
                </c:pt>
                <c:pt idx="8">
                  <c:v>6</c:v>
                </c:pt>
                <c:pt idx="9">
                  <c:v>2</c:v>
                </c:pt>
                <c:pt idx="10">
                  <c:v>108</c:v>
                </c:pt>
                <c:pt idx="11">
                  <c:v>16</c:v>
                </c:pt>
                <c:pt idx="12">
                  <c:v>10</c:v>
                </c:pt>
                <c:pt idx="13">
                  <c:v>3</c:v>
                </c:pt>
                <c:pt idx="14">
                  <c:v>2</c:v>
                </c:pt>
                <c:pt idx="15">
                  <c:v>4</c:v>
                </c:pt>
                <c:pt idx="16">
                  <c:v>4</c:v>
                </c:pt>
              </c:numCache>
            </c:numRef>
          </c:val>
        </c:ser>
        <c:firstSliceAng val="0"/>
      </c:pieChart>
    </c:plotArea>
    <c:legend>
      <c:legendPos val="r"/>
      <c:layout>
        <c:manualLayout>
          <c:xMode val="edge"/>
          <c:yMode val="edge"/>
          <c:x val="0.59489425600646073"/>
          <c:y val="0"/>
          <c:w val="0.38549793054714315"/>
          <c:h val="1"/>
        </c:manualLayout>
      </c:layout>
      <c:txPr>
        <a:bodyPr/>
        <a:lstStyle/>
        <a:p>
          <a:pPr>
            <a:defRPr sz="1200"/>
          </a:pPr>
          <a:endParaRPr lang="en-US"/>
        </a:p>
      </c:txPr>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US"/>
  <c:style val="1"/>
  <c:chart>
    <c:plotArea>
      <c:layout/>
      <c:barChart>
        <c:barDir val="col"/>
        <c:grouping val="clustered"/>
        <c:ser>
          <c:idx val="0"/>
          <c:order val="0"/>
          <c:cat>
            <c:strRef>
              <c:f>SummaryPLR!$E$40:$E$42</c:f>
              <c:strCache>
                <c:ptCount val="3"/>
                <c:pt idx="0">
                  <c:v>lab/greenhouse</c:v>
                </c:pt>
                <c:pt idx="1">
                  <c:v>field</c:v>
                </c:pt>
                <c:pt idx="2">
                  <c:v>outdoor replication of mesocosms</c:v>
                </c:pt>
              </c:strCache>
            </c:strRef>
          </c:cat>
          <c:val>
            <c:numRef>
              <c:f>SummaryPLR!$F$40:$F$42</c:f>
              <c:numCache>
                <c:formatCode>General</c:formatCode>
                <c:ptCount val="3"/>
                <c:pt idx="0">
                  <c:v>494</c:v>
                </c:pt>
                <c:pt idx="1">
                  <c:v>625</c:v>
                </c:pt>
                <c:pt idx="2">
                  <c:v>302</c:v>
                </c:pt>
              </c:numCache>
            </c:numRef>
          </c:val>
        </c:ser>
        <c:axId val="233409536"/>
        <c:axId val="233495168"/>
      </c:barChart>
      <c:catAx>
        <c:axId val="233409536"/>
        <c:scaling>
          <c:orientation val="minMax"/>
        </c:scaling>
        <c:axPos val="b"/>
        <c:tickLblPos val="nextTo"/>
        <c:crossAx val="233495168"/>
        <c:crosses val="autoZero"/>
        <c:auto val="1"/>
        <c:lblAlgn val="ctr"/>
        <c:lblOffset val="100"/>
      </c:catAx>
      <c:valAx>
        <c:axId val="233495168"/>
        <c:scaling>
          <c:orientation val="minMax"/>
        </c:scaling>
        <c:axPos val="l"/>
        <c:numFmt formatCode="General" sourceLinked="1"/>
        <c:tickLblPos val="nextTo"/>
        <c:crossAx val="233409536"/>
        <c:crosses val="autoZero"/>
        <c:crossBetween val="between"/>
      </c:valAx>
    </c:plotArea>
    <c:plotVisOnly val="1"/>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US"/>
  <c:style val="1"/>
  <c:chart>
    <c:plotArea>
      <c:layout/>
      <c:barChart>
        <c:barDir val="col"/>
        <c:grouping val="clustered"/>
        <c:ser>
          <c:idx val="0"/>
          <c:order val="0"/>
          <c:cat>
            <c:strRef>
              <c:f>SummaryPLR!$E$2:$E$3</c:f>
              <c:strCache>
                <c:ptCount val="2"/>
                <c:pt idx="0">
                  <c:v>Top-Down</c:v>
                </c:pt>
                <c:pt idx="1">
                  <c:v>Bottom-up</c:v>
                </c:pt>
              </c:strCache>
            </c:strRef>
          </c:cat>
          <c:val>
            <c:numRef>
              <c:f>SummaryPLR!$F$2:$F$3</c:f>
              <c:numCache>
                <c:formatCode>General</c:formatCode>
                <c:ptCount val="2"/>
                <c:pt idx="0">
                  <c:v>1119</c:v>
                </c:pt>
                <c:pt idx="1">
                  <c:v>302</c:v>
                </c:pt>
              </c:numCache>
            </c:numRef>
          </c:val>
        </c:ser>
        <c:axId val="233891328"/>
        <c:axId val="233892864"/>
      </c:barChart>
      <c:catAx>
        <c:axId val="233891328"/>
        <c:scaling>
          <c:orientation val="minMax"/>
        </c:scaling>
        <c:axPos val="b"/>
        <c:tickLblPos val="nextTo"/>
        <c:crossAx val="233892864"/>
        <c:crosses val="autoZero"/>
        <c:auto val="1"/>
        <c:lblAlgn val="ctr"/>
        <c:lblOffset val="100"/>
      </c:catAx>
      <c:valAx>
        <c:axId val="233892864"/>
        <c:scaling>
          <c:orientation val="minMax"/>
        </c:scaling>
        <c:axPos val="l"/>
        <c:numFmt formatCode="General" sourceLinked="1"/>
        <c:tickLblPos val="nextTo"/>
        <c:crossAx val="233891328"/>
        <c:crosses val="autoZero"/>
        <c:crossBetween val="between"/>
      </c:valAx>
    </c:plotArea>
    <c:plotVisOnly val="1"/>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pieChart>
        <c:varyColors val="1"/>
        <c:firstSliceAng val="0"/>
      </c:pieChart>
    </c:plotArea>
    <c:legend>
      <c:legendPos val="r"/>
      <c:layout/>
      <c:txPr>
        <a:bodyPr/>
        <a:lstStyle/>
        <a:p>
          <a:pPr>
            <a:defRPr sz="1400"/>
          </a:pPr>
          <a:endParaRPr lang="en-US"/>
        </a:p>
      </c:txPr>
    </c:legend>
    <c:plotVisOnly val="1"/>
  </c:chart>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chart>
    <c:plotArea>
      <c:layout/>
      <c:pieChart>
        <c:varyColors val="1"/>
        <c:firstSliceAng val="0"/>
      </c:pieChart>
    </c:plotArea>
    <c:legend>
      <c:legendPos val="r"/>
      <c:layout>
        <c:manualLayout>
          <c:xMode val="edge"/>
          <c:yMode val="edge"/>
          <c:x val="0.71781607487743249"/>
          <c:y val="0.44896118248376843"/>
          <c:w val="0.26017134650621465"/>
          <c:h val="0.33881026384859847"/>
        </c:manualLayout>
      </c:layout>
      <c:txPr>
        <a:bodyPr/>
        <a:lstStyle/>
        <a:p>
          <a:pPr>
            <a:defRPr sz="1400"/>
          </a:pPr>
          <a:endParaRPr lang="en-US"/>
        </a:p>
      </c:txPr>
    </c:legend>
    <c:plotVisOnly val="1"/>
  </c:chart>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en-US"/>
  <c:style val="18"/>
  <c:chart>
    <c:title>
      <c:layout/>
    </c:title>
    <c:plotArea>
      <c:layout/>
      <c:pieChart>
        <c:varyColors val="1"/>
        <c:ser>
          <c:idx val="0"/>
          <c:order val="0"/>
          <c:tx>
            <c:strRef>
              <c:f>Sheet1!$E$11</c:f>
              <c:strCache>
                <c:ptCount val="1"/>
                <c:pt idx="0">
                  <c:v># Species</c:v>
                </c:pt>
              </c:strCache>
            </c:strRef>
          </c:tx>
          <c:dLbls>
            <c:dLbl>
              <c:idx val="11"/>
              <c:layout>
                <c:manualLayout>
                  <c:x val="0.16788729533808275"/>
                  <c:y val="-3.7280788930509901E-2"/>
                </c:manualLayout>
              </c:layout>
              <c:showCatName val="1"/>
              <c:showPercent val="1"/>
            </c:dLbl>
            <c:dLbl>
              <c:idx val="14"/>
              <c:layout>
                <c:manualLayout>
                  <c:x val="0.18331771028621421"/>
                  <c:y val="0.20184129653696201"/>
                </c:manualLayout>
              </c:layout>
              <c:showCatName val="1"/>
              <c:showPercent val="1"/>
            </c:dLbl>
            <c:numFmt formatCode="0.00%" sourceLinked="0"/>
            <c:showCatName val="1"/>
            <c:showPercent val="1"/>
            <c:showLeaderLines val="1"/>
          </c:dLbls>
          <c:cat>
            <c:strRef>
              <c:f>Sheet1!$D$12:$D$34</c:f>
              <c:strCache>
                <c:ptCount val="23"/>
                <c:pt idx="0">
                  <c:v>Annelids</c:v>
                </c:pt>
                <c:pt idx="1">
                  <c:v>Arthropods</c:v>
                </c:pt>
                <c:pt idx="2">
                  <c:v>Diatoms</c:v>
                </c:pt>
                <c:pt idx="3">
                  <c:v>Bryophytes</c:v>
                </c:pt>
                <c:pt idx="4">
                  <c:v>Bryozoans</c:v>
                </c:pt>
                <c:pt idx="5">
                  <c:v>Freshwater green algae</c:v>
                </c:pt>
                <c:pt idx="6">
                  <c:v>Marine green algae</c:v>
                </c:pt>
                <c:pt idx="7">
                  <c:v>Chordates</c:v>
                </c:pt>
                <c:pt idx="8">
                  <c:v>Cillates</c:v>
                </c:pt>
                <c:pt idx="9">
                  <c:v>Planktonic algae</c:v>
                </c:pt>
                <c:pt idx="10">
                  <c:v>Blue-green algae</c:v>
                </c:pt>
                <c:pt idx="11">
                  <c:v>Echinoderms</c:v>
                </c:pt>
                <c:pt idx="12">
                  <c:v>Flagellate protozoa</c:v>
                </c:pt>
                <c:pt idx="13">
                  <c:v>Coccoliths</c:v>
                </c:pt>
                <c:pt idx="14">
                  <c:v>Angiosperms</c:v>
                </c:pt>
                <c:pt idx="15">
                  <c:v>Liverworts</c:v>
                </c:pt>
                <c:pt idx="16">
                  <c:v>Molluscs</c:v>
                </c:pt>
                <c:pt idx="17">
                  <c:v>Nematodes</c:v>
                </c:pt>
                <c:pt idx="18">
                  <c:v>Brown algae</c:v>
                </c:pt>
                <c:pt idx="19">
                  <c:v>Flat worms</c:v>
                </c:pt>
                <c:pt idx="20">
                  <c:v>Red algae</c:v>
                </c:pt>
                <c:pt idx="21">
                  <c:v>Protists</c:v>
                </c:pt>
                <c:pt idx="22">
                  <c:v>Vascular plants</c:v>
                </c:pt>
              </c:strCache>
            </c:strRef>
          </c:cat>
          <c:val>
            <c:numRef>
              <c:f>Sheet1!$E$12:$E$34</c:f>
              <c:numCache>
                <c:formatCode>General</c:formatCode>
                <c:ptCount val="23"/>
                <c:pt idx="0">
                  <c:v>2</c:v>
                </c:pt>
                <c:pt idx="1">
                  <c:v>95</c:v>
                </c:pt>
                <c:pt idx="2">
                  <c:v>8</c:v>
                </c:pt>
                <c:pt idx="3">
                  <c:v>49</c:v>
                </c:pt>
                <c:pt idx="4">
                  <c:v>1</c:v>
                </c:pt>
                <c:pt idx="5">
                  <c:v>1</c:v>
                </c:pt>
                <c:pt idx="6">
                  <c:v>18</c:v>
                </c:pt>
                <c:pt idx="7">
                  <c:v>12</c:v>
                </c:pt>
                <c:pt idx="8">
                  <c:v>12</c:v>
                </c:pt>
                <c:pt idx="9">
                  <c:v>1</c:v>
                </c:pt>
                <c:pt idx="10">
                  <c:v>1</c:v>
                </c:pt>
                <c:pt idx="11">
                  <c:v>3</c:v>
                </c:pt>
                <c:pt idx="12">
                  <c:v>1</c:v>
                </c:pt>
                <c:pt idx="13">
                  <c:v>1</c:v>
                </c:pt>
                <c:pt idx="14">
                  <c:v>1</c:v>
                </c:pt>
                <c:pt idx="15">
                  <c:v>3</c:v>
                </c:pt>
                <c:pt idx="16">
                  <c:v>25</c:v>
                </c:pt>
                <c:pt idx="17">
                  <c:v>4</c:v>
                </c:pt>
                <c:pt idx="18">
                  <c:v>10</c:v>
                </c:pt>
                <c:pt idx="19">
                  <c:v>1</c:v>
                </c:pt>
                <c:pt idx="20">
                  <c:v>19</c:v>
                </c:pt>
                <c:pt idx="21">
                  <c:v>1</c:v>
                </c:pt>
                <c:pt idx="22">
                  <c:v>493</c:v>
                </c:pt>
              </c:numCache>
            </c:numRef>
          </c:val>
        </c:ser>
        <c:dLbls>
          <c:showCatName val="1"/>
          <c:showPercent val="1"/>
        </c:dLbls>
        <c:firstSliceAng val="0"/>
      </c:pieChart>
    </c:plotArea>
    <c:plotVisOnly val="1"/>
  </c:chart>
  <c:txPr>
    <a:bodyPr/>
    <a:lstStyle/>
    <a:p>
      <a:pPr>
        <a:defRPr sz="1900"/>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0EC3D6-BE62-48A9-A89F-1C6EBFE06401}" type="datetimeFigureOut">
              <a:rPr lang="en-US" smtClean="0"/>
              <a:pPr/>
              <a:t>8/6/2014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D94A15-2612-4450-9961-BE7EDEA35B01}" type="slidenum">
              <a:rPr lang="en-US" smtClean="0"/>
              <a:pPr/>
              <a:t>‹#›</a:t>
            </a:fld>
            <a:endParaRPr lang="en-US"/>
          </a:p>
        </p:txBody>
      </p:sp>
    </p:spTree>
    <p:extLst>
      <p:ext uri="{BB962C8B-B14F-4D97-AF65-F5344CB8AC3E}">
        <p14:creationId xmlns:p14="http://schemas.microsoft.com/office/powerpoint/2010/main" xmlns="" val="3811892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a:p>
            <a:endParaRPr lang="en-US" baseline="0" dirty="0" smtClean="0"/>
          </a:p>
        </p:txBody>
      </p:sp>
      <p:sp>
        <p:nvSpPr>
          <p:cNvPr id="4" name="Slide Number Placeholder 3"/>
          <p:cNvSpPr>
            <a:spLocks noGrp="1"/>
          </p:cNvSpPr>
          <p:nvPr>
            <p:ph type="sldNum" sz="quarter" idx="10"/>
          </p:nvPr>
        </p:nvSpPr>
        <p:spPr/>
        <p:txBody>
          <a:bodyPr/>
          <a:lstStyle/>
          <a:p>
            <a:fld id="{34041F2D-5BFF-4B34-8FC1-8214504536A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xmlns="" val="152984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Several concepts have recently emerged from the existing metrics of diversity: richness, and what I will refer to as “taxonomic diversity” which integrates richness with abundance. The first is “functional diversity”, which considers not only richness and evenness, but adds information about the community-wide variation in organismal functional traits. These are any attribute of an organism—physiological, morphological, behavioral—that define how that organism operates in its environment. The second is “phylogenetic diversity”, which integrates richness and evenness with the total amount of phylogenetic distance in the community. Smaller distances reflect more potential for overlap between species.</a:t>
            </a:r>
          </a:p>
        </p:txBody>
      </p:sp>
      <p:sp>
        <p:nvSpPr>
          <p:cNvPr id="4" name="Slide Number Placeholder 3"/>
          <p:cNvSpPr>
            <a:spLocks noGrp="1"/>
          </p:cNvSpPr>
          <p:nvPr>
            <p:ph type="sldNum" sz="quarter" idx="10"/>
          </p:nvPr>
        </p:nvSpPr>
        <p:spPr/>
        <p:txBody>
          <a:bodyPr/>
          <a:lstStyle/>
          <a:p>
            <a:fld id="{B7890513-1173-41A8-9464-3C3AFC175F20}" type="slidenum">
              <a:rPr lang="en-US" smtClean="0"/>
              <a:pPr/>
              <a:t>15</a:t>
            </a:fld>
            <a:endParaRPr lang="en-US"/>
          </a:p>
        </p:txBody>
      </p:sp>
    </p:spTree>
    <p:extLst>
      <p:ext uri="{BB962C8B-B14F-4D97-AF65-F5344CB8AC3E}">
        <p14:creationId xmlns:p14="http://schemas.microsoft.com/office/powerpoint/2010/main" xmlns="" val="333193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Several concepts have recently emerged from the existing metrics of diversity: richness, and what I will refer to as “taxonomic diversity” which integrates richness with abundance. The first is “functional diversity”, which considers not only richness and evenness, but adds information about the community-wide variation in organismal functional traits. These are any attribute of an organism—physiological, morphological, behavioral—that define how that organism operates in its environment. The second is “phylogenetic diversity”, which integrates richness and evenness with the total amount of phylogenetic distance in the community. Smaller distances reflect more potential for overlap between species.</a:t>
            </a:r>
          </a:p>
        </p:txBody>
      </p:sp>
      <p:sp>
        <p:nvSpPr>
          <p:cNvPr id="4" name="Slide Number Placeholder 3"/>
          <p:cNvSpPr>
            <a:spLocks noGrp="1"/>
          </p:cNvSpPr>
          <p:nvPr>
            <p:ph type="sldNum" sz="quarter" idx="10"/>
          </p:nvPr>
        </p:nvSpPr>
        <p:spPr/>
        <p:txBody>
          <a:bodyPr/>
          <a:lstStyle/>
          <a:p>
            <a:fld id="{B7890513-1173-41A8-9464-3C3AFC175F20}" type="slidenum">
              <a:rPr lang="en-US" smtClean="0"/>
              <a:pPr/>
              <a:t>16</a:t>
            </a:fld>
            <a:endParaRPr lang="en-US"/>
          </a:p>
        </p:txBody>
      </p:sp>
    </p:spTree>
    <p:extLst>
      <p:ext uri="{BB962C8B-B14F-4D97-AF65-F5344CB8AC3E}">
        <p14:creationId xmlns:p14="http://schemas.microsoft.com/office/powerpoint/2010/main" xmlns="" val="3331938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890513-1173-41A8-9464-3C3AFC175F20}"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xmlns="" val="437888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Several previous studies have compared these components of diversity. Several publications have looked at spatial patterns in taxonomic, functional, and phylogenetic diversity in bird communities in France, and how they respond to </a:t>
            </a:r>
            <a:r>
              <a:rPr lang="en-US" baseline="0" dirty="0" err="1" smtClean="0"/>
              <a:t>envrionmental</a:t>
            </a:r>
            <a:r>
              <a:rPr lang="en-US" baseline="0" dirty="0" smtClean="0"/>
              <a:t> drivers. Others have looked at the explanatory power of these components in predicting ecosystem functioning in terrestrial grasslands. But these two examples represent only a small subset of ecosystems, and to date, no studies have considered temporal variation in these components.</a:t>
            </a:r>
          </a:p>
          <a:p>
            <a:pPr marL="0" indent="0">
              <a:buFontTx/>
              <a:buNone/>
            </a:pPr>
            <a:r>
              <a:rPr lang="en-US" baseline="0" dirty="0" smtClean="0"/>
              <a:t>- - -</a:t>
            </a:r>
          </a:p>
          <a:p>
            <a:pPr marL="0" indent="0">
              <a:buFontTx/>
              <a:buNone/>
            </a:pPr>
            <a:r>
              <a:rPr lang="en-US" baseline="0" dirty="0" smtClean="0"/>
              <a:t>http://www.cedarcreek.umn.edu/research/experiments/e120_full.jpg</a:t>
            </a:r>
          </a:p>
          <a:p>
            <a:pPr marL="0" indent="0">
              <a:buFontTx/>
              <a:buNone/>
            </a:pPr>
            <a:r>
              <a:rPr lang="en-US" baseline="0" dirty="0" smtClean="0"/>
              <a:t>http://4.bp.blogspot.com/-bY5NUnqzt24/TbltH70WGVI/AAAAAAAAABo/9LZb3kmGKxU/s1600/JEAL0025-Flock-of-Birds-flying-at-Talampaya-National-Park-La-Rioja-Cuyo.jpg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http://www.sci.sdsu.edu/osrsp/umeb/MVC-005L.jpg</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B7890513-1173-41A8-9464-3C3AFC175F20}" type="slidenum">
              <a:rPr lang="en-US" smtClean="0"/>
              <a:pPr/>
              <a:t>18</a:t>
            </a:fld>
            <a:endParaRPr lang="en-US"/>
          </a:p>
        </p:txBody>
      </p:sp>
    </p:spTree>
    <p:extLst>
      <p:ext uri="{BB962C8B-B14F-4D97-AF65-F5344CB8AC3E}">
        <p14:creationId xmlns:p14="http://schemas.microsoft.com/office/powerpoint/2010/main" xmlns="" val="3331938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Several previous studies have compared these components of diversity. Several publications have looked at spatial patterns in taxonomic, functional, and phylogenetic diversity in bird communities in France, and how they respond to </a:t>
            </a:r>
            <a:r>
              <a:rPr lang="en-US" baseline="0" dirty="0" err="1" smtClean="0"/>
              <a:t>envrionmental</a:t>
            </a:r>
            <a:r>
              <a:rPr lang="en-US" baseline="0" dirty="0" smtClean="0"/>
              <a:t> drivers. Others have looked at the explanatory power of these components in predicting ecosystem functioning in terrestrial grasslands. But these two examples represent only a small subset of ecosystems, and to date, no studies have considered temporal variation in these components.</a:t>
            </a:r>
          </a:p>
          <a:p>
            <a:pPr marL="0" indent="0">
              <a:buFontTx/>
              <a:buNone/>
            </a:pPr>
            <a:r>
              <a:rPr lang="en-US" baseline="0" dirty="0" smtClean="0"/>
              <a:t>- - -</a:t>
            </a:r>
          </a:p>
          <a:p>
            <a:pPr marL="0" indent="0">
              <a:buFontTx/>
              <a:buNone/>
            </a:pPr>
            <a:r>
              <a:rPr lang="en-US" baseline="0" dirty="0" smtClean="0"/>
              <a:t>http://www.cedarcreek.umn.edu/research/experiments/e120_full.jpg</a:t>
            </a:r>
          </a:p>
          <a:p>
            <a:pPr marL="0" indent="0">
              <a:buFontTx/>
              <a:buNone/>
            </a:pPr>
            <a:r>
              <a:rPr lang="en-US" baseline="0" dirty="0" smtClean="0"/>
              <a:t>http://4.bp.blogspot.com/-bY5NUnqzt24/TbltH70WGVI/AAAAAAAAABo/9LZb3kmGKxU/s1600/JEAL0025-Flock-of-Birds-flying-at-Talampaya-National-Park-La-Rioja-Cuyo.jpg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http://www.sci.sdsu.edu/osrsp/umeb/MVC-005L.jpg</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B7890513-1173-41A8-9464-3C3AFC175F20}" type="slidenum">
              <a:rPr lang="en-US" smtClean="0"/>
              <a:pPr/>
              <a:t>19</a:t>
            </a:fld>
            <a:endParaRPr lang="en-US"/>
          </a:p>
        </p:txBody>
      </p:sp>
    </p:spTree>
    <p:extLst>
      <p:ext uri="{BB962C8B-B14F-4D97-AF65-F5344CB8AC3E}">
        <p14:creationId xmlns:p14="http://schemas.microsoft.com/office/powerpoint/2010/main" xmlns="" val="3331938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p:txBody>
      </p:sp>
      <p:sp>
        <p:nvSpPr>
          <p:cNvPr id="4" name="Slide Number Placeholder 3"/>
          <p:cNvSpPr>
            <a:spLocks noGrp="1"/>
          </p:cNvSpPr>
          <p:nvPr>
            <p:ph type="sldNum" sz="quarter" idx="10"/>
          </p:nvPr>
        </p:nvSpPr>
        <p:spPr/>
        <p:txBody>
          <a:bodyPr/>
          <a:lstStyle/>
          <a:p>
            <a:fld id="{34041F2D-5BFF-4B34-8FC1-8214504536A9}"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xmlns="" val="573747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p:txBody>
      </p:sp>
      <p:sp>
        <p:nvSpPr>
          <p:cNvPr id="4" name="Slide Number Placeholder 3"/>
          <p:cNvSpPr>
            <a:spLocks noGrp="1"/>
          </p:cNvSpPr>
          <p:nvPr>
            <p:ph type="sldNum" sz="quarter" idx="10"/>
          </p:nvPr>
        </p:nvSpPr>
        <p:spPr/>
        <p:txBody>
          <a:bodyPr/>
          <a:lstStyle/>
          <a:p>
            <a:fld id="{34041F2D-5BFF-4B34-8FC1-8214504536A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xmlns="" val="573747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Cardinale</a:t>
            </a:r>
            <a:r>
              <a:rPr lang="en-US" dirty="0" smtClean="0"/>
              <a:t> et al</a:t>
            </a:r>
            <a:r>
              <a:rPr lang="en-US" baseline="0" dirty="0" smtClean="0"/>
              <a:t> 2009 </a:t>
            </a:r>
            <a:r>
              <a:rPr lang="en-US" dirty="0" smtClean="0"/>
              <a:t>Abstract. Over the past decade, accelerating rates of species extinction have prompted an</a:t>
            </a:r>
          </a:p>
          <a:p>
            <a:r>
              <a:rPr lang="en-US" dirty="0" smtClean="0"/>
              <a:t>increasing number of studies to reduce the number of species experimentally in a variety of</a:t>
            </a:r>
          </a:p>
          <a:p>
            <a:r>
              <a:rPr lang="en-US" dirty="0" smtClean="0"/>
              <a:t>ecosystems and examine how this aspect of diversity alters the efficiency by which communities</a:t>
            </a:r>
          </a:p>
          <a:p>
            <a:r>
              <a:rPr lang="en-US" dirty="0" smtClean="0"/>
              <a:t>capture biologically essential resources and convert them into new tissue. Here we summarize</a:t>
            </a:r>
          </a:p>
          <a:p>
            <a:r>
              <a:rPr lang="en-US" dirty="0" smtClean="0"/>
              <a:t>the results of 164 experiments (reported in 84 publications) that have manipulated the richness</a:t>
            </a:r>
          </a:p>
          <a:p>
            <a:r>
              <a:rPr lang="en-US" dirty="0" smtClean="0"/>
              <a:t>of primary producers, herbivores, </a:t>
            </a:r>
            <a:r>
              <a:rPr lang="en-US" dirty="0" err="1" smtClean="0"/>
              <a:t>detritivores</a:t>
            </a:r>
            <a:r>
              <a:rPr lang="en-US" dirty="0" smtClean="0"/>
              <a:t>, or predators in a variety of terrestrial and</a:t>
            </a:r>
          </a:p>
          <a:p>
            <a:r>
              <a:rPr lang="en-US" dirty="0" smtClean="0"/>
              <a:t>aquatic ecosystems and examined how this impacts (1) the standing stock abundance or</a:t>
            </a:r>
          </a:p>
          <a:p>
            <a:r>
              <a:rPr lang="en-US" dirty="0" smtClean="0"/>
              <a:t>biomass of the focal </a:t>
            </a:r>
            <a:r>
              <a:rPr lang="en-US" dirty="0" err="1" smtClean="0"/>
              <a:t>trophic</a:t>
            </a:r>
            <a:r>
              <a:rPr lang="en-US" dirty="0" smtClean="0"/>
              <a:t> group, (2) the abundance or biomass of that </a:t>
            </a:r>
            <a:r>
              <a:rPr lang="en-US" dirty="0" err="1" smtClean="0"/>
              <a:t>trophic</a:t>
            </a:r>
            <a:r>
              <a:rPr lang="en-US" dirty="0" smtClean="0"/>
              <a:t> group’s</a:t>
            </a:r>
          </a:p>
          <a:p>
            <a:r>
              <a:rPr lang="en-US" dirty="0" smtClean="0"/>
              <a:t>primary resource(s), and/or (3) the extent to which that </a:t>
            </a:r>
            <a:r>
              <a:rPr lang="en-US" dirty="0" err="1" smtClean="0"/>
              <a:t>trophic</a:t>
            </a:r>
            <a:r>
              <a:rPr lang="en-US" dirty="0" smtClean="0"/>
              <a:t> group depletes its resource(s).</a:t>
            </a:r>
          </a:p>
          <a:p>
            <a:r>
              <a:rPr lang="en-US" dirty="0" smtClean="0"/>
              <a:t>Our summary includes studies that have focused on the top-down effects of diversity, whereby</a:t>
            </a:r>
          </a:p>
          <a:p>
            <a:r>
              <a:rPr lang="en-US" dirty="0" smtClean="0"/>
              <a:t>researchers have examined how the richness of </a:t>
            </a:r>
            <a:r>
              <a:rPr lang="en-US" dirty="0" err="1" smtClean="0"/>
              <a:t>trophic</a:t>
            </a:r>
            <a:r>
              <a:rPr lang="en-US" dirty="0" smtClean="0"/>
              <a:t> group t impacts the consumption of a</a:t>
            </a:r>
          </a:p>
          <a:p>
            <a:r>
              <a:rPr lang="en-US" dirty="0" smtClean="0"/>
              <a:t>shared resource, and also studies that have focused on the bottom-up effects of diversity,</a:t>
            </a:r>
          </a:p>
          <a:p>
            <a:r>
              <a:rPr lang="en-US" dirty="0" smtClean="0"/>
              <a:t>whereby researchers have examined how the richness of </a:t>
            </a:r>
            <a:r>
              <a:rPr lang="en-US" dirty="0" err="1" smtClean="0"/>
              <a:t>trophic</a:t>
            </a:r>
            <a:r>
              <a:rPr lang="en-US" dirty="0" smtClean="0"/>
              <a:t> group t impacts consumption</a:t>
            </a:r>
          </a:p>
          <a:p>
            <a:r>
              <a:rPr lang="en-US" dirty="0" smtClean="0"/>
              <a:t>of t by the next highest </a:t>
            </a:r>
            <a:r>
              <a:rPr lang="en-US" dirty="0" err="1" smtClean="0"/>
              <a:t>trophic</a:t>
            </a:r>
            <a:r>
              <a:rPr lang="en-US" dirty="0" smtClean="0"/>
              <a:t> level. The first portion of the data set provides information</a:t>
            </a:r>
          </a:p>
          <a:p>
            <a:r>
              <a:rPr lang="en-US" dirty="0" smtClean="0"/>
              <a:t>about the source of data and relevant aspects of the experimental design, including the spatial</a:t>
            </a:r>
          </a:p>
          <a:p>
            <a:r>
              <a:rPr lang="en-US" dirty="0" smtClean="0"/>
              <a:t>and temporal scales at which the work was performed. The second portion gives the</a:t>
            </a:r>
          </a:p>
          <a:p>
            <a:r>
              <a:rPr lang="en-US" dirty="0" smtClean="0"/>
              <a:t>magnitude of each response variable, the standard deviation, and the level of replication at</a:t>
            </a:r>
          </a:p>
          <a:p>
            <a:r>
              <a:rPr lang="en-US" dirty="0" smtClean="0"/>
              <a:t>each level of species richness manipulated. The third portion of the data set summarizes the</a:t>
            </a:r>
          </a:p>
          <a:p>
            <a:r>
              <a:rPr lang="en-US" dirty="0" smtClean="0"/>
              <a:t>magnitude of diversity effects in two ways. First, log ratios are used to compare the response</a:t>
            </a:r>
          </a:p>
          <a:p>
            <a:r>
              <a:rPr lang="en-US" dirty="0" smtClean="0"/>
              <a:t>variable in the most diverse </a:t>
            </a:r>
            <a:r>
              <a:rPr lang="en-US" dirty="0" err="1" smtClean="0"/>
              <a:t>polyculture</a:t>
            </a:r>
            <a:r>
              <a:rPr lang="en-US" dirty="0" smtClean="0"/>
              <a:t> to either the mean of all monocultures or the species</a:t>
            </a:r>
          </a:p>
          <a:p>
            <a:r>
              <a:rPr lang="en-US" dirty="0" smtClean="0"/>
              <a:t>having the highest/lowest value in monoculture. Second, data from each level of species</a:t>
            </a:r>
          </a:p>
          <a:p>
            <a:r>
              <a:rPr lang="en-US" dirty="0" smtClean="0"/>
              <a:t>richness are fit to three nonlinear functions (log, power, and hyperbolic) to assess which best</a:t>
            </a:r>
          </a:p>
          <a:p>
            <a:r>
              <a:rPr lang="en-US" dirty="0" smtClean="0"/>
              <a:t>characterizes the shape of diversity effects. The final portion of the data set summarizes any</a:t>
            </a:r>
          </a:p>
          <a:p>
            <a:r>
              <a:rPr lang="en-US" dirty="0" smtClean="0"/>
              <a:t>information that helps parse diversity effects into that attributable to species richness vs. that</a:t>
            </a:r>
          </a:p>
          <a:p>
            <a:r>
              <a:rPr lang="en-US" dirty="0" smtClean="0"/>
              <a:t>attributable to changes in species composition across levels of richness.</a:t>
            </a:r>
          </a:p>
          <a:p>
            <a:r>
              <a:rPr lang="en-US" dirty="0" smtClean="0"/>
              <a:t>Key words: biodiversity; ecosystem efficiency; ecosystem functioning; ecosystem</a:t>
            </a:r>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890513-1173-41A8-9464-3C3AFC175F20}"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xmlns="" val="437888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p:txBody>
      </p:sp>
      <p:sp>
        <p:nvSpPr>
          <p:cNvPr id="4" name="Slide Number Placeholder 3"/>
          <p:cNvSpPr>
            <a:spLocks noGrp="1"/>
          </p:cNvSpPr>
          <p:nvPr>
            <p:ph type="sldNum" sz="quarter" idx="10"/>
          </p:nvPr>
        </p:nvSpPr>
        <p:spPr/>
        <p:txBody>
          <a:bodyPr/>
          <a:lstStyle/>
          <a:p>
            <a:fld id="{34041F2D-5BFF-4B34-8FC1-8214504536A9}"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xmlns="" val="573747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sz="2000" b="1" dirty="0" smtClean="0"/>
              <a:t>Original database</a:t>
            </a:r>
            <a:r>
              <a:rPr lang="en-US" sz="2000" dirty="0" smtClean="0"/>
              <a:t>:</a:t>
            </a:r>
          </a:p>
          <a:p>
            <a:pPr lvl="1">
              <a:buFont typeface="Arial" charset="0"/>
              <a:buChar char="•"/>
            </a:pPr>
            <a:r>
              <a:rPr lang="en-US" dirty="0" smtClean="0"/>
              <a:t>194 studies across a variety of ecosystems</a:t>
            </a:r>
          </a:p>
          <a:p>
            <a:pPr lvl="2">
              <a:buFont typeface="Arial" charset="0"/>
              <a:buChar char="•"/>
            </a:pPr>
            <a:r>
              <a:rPr lang="en-US" dirty="0" smtClean="0"/>
              <a:t>575 experiments manipulating diversity and measurements of ecosystem functions</a:t>
            </a:r>
          </a:p>
          <a:p>
            <a:pPr lvl="1">
              <a:buFont typeface="Arial" charset="0"/>
              <a:buChar char="•"/>
            </a:pPr>
            <a:r>
              <a:rPr lang="en-US" dirty="0" smtClean="0"/>
              <a:t>~700 species (excluding microbes)</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27</a:t>
            </a:fld>
            <a:endParaRPr lang="en-US"/>
          </a:p>
        </p:txBody>
      </p:sp>
    </p:spTree>
    <p:extLst>
      <p:ext uri="{BB962C8B-B14F-4D97-AF65-F5344CB8AC3E}">
        <p14:creationId xmlns:p14="http://schemas.microsoft.com/office/powerpoint/2010/main" xmlns="" val="2033537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sz="2000" b="1" dirty="0" smtClean="0"/>
              <a:t>Original database</a:t>
            </a:r>
            <a:r>
              <a:rPr lang="en-US" sz="2000" dirty="0" smtClean="0"/>
              <a:t>:</a:t>
            </a:r>
          </a:p>
          <a:p>
            <a:pPr lvl="1">
              <a:buFont typeface="Arial" charset="0"/>
              <a:buChar char="•"/>
            </a:pPr>
            <a:r>
              <a:rPr lang="en-US" dirty="0" smtClean="0"/>
              <a:t>194 studies across a variety of ecosystems</a:t>
            </a:r>
          </a:p>
          <a:p>
            <a:pPr lvl="2">
              <a:buFont typeface="Arial" charset="0"/>
              <a:buChar char="•"/>
            </a:pPr>
            <a:r>
              <a:rPr lang="en-US" dirty="0" smtClean="0"/>
              <a:t>575 experiments manipulating diversity and measurements of ecosystem functions</a:t>
            </a:r>
          </a:p>
          <a:p>
            <a:pPr lvl="1">
              <a:buFont typeface="Arial" charset="0"/>
              <a:buChar char="•"/>
            </a:pPr>
            <a:r>
              <a:rPr lang="en-US" dirty="0" smtClean="0"/>
              <a:t>~700 species (excluding microbes)</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28</a:t>
            </a:fld>
            <a:endParaRPr lang="en-US"/>
          </a:p>
        </p:txBody>
      </p:sp>
    </p:spTree>
    <p:extLst>
      <p:ext uri="{BB962C8B-B14F-4D97-AF65-F5344CB8AC3E}">
        <p14:creationId xmlns:p14="http://schemas.microsoft.com/office/powerpoint/2010/main" xmlns="" val="2033537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Can rotate</a:t>
            </a:r>
            <a:r>
              <a:rPr lang="en-US" sz="2000" baseline="0" dirty="0" smtClean="0"/>
              <a:t> nodes in ape (function called rotate) so flies are up closer to inverts</a:t>
            </a:r>
            <a:endParaRPr lang="en-US" sz="2000" dirty="0" smtClean="0"/>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29</a:t>
            </a:fld>
            <a:endParaRPr lang="en-US"/>
          </a:p>
        </p:txBody>
      </p:sp>
    </p:spTree>
    <p:extLst>
      <p:ext uri="{BB962C8B-B14F-4D97-AF65-F5344CB8AC3E}">
        <p14:creationId xmlns:p14="http://schemas.microsoft.com/office/powerpoint/2010/main" xmlns="" val="2033537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sz="2000" b="1" dirty="0" smtClean="0"/>
              <a:t>Original database</a:t>
            </a:r>
            <a:r>
              <a:rPr lang="en-US" sz="2000" dirty="0" smtClean="0"/>
              <a:t>:</a:t>
            </a:r>
          </a:p>
          <a:p>
            <a:pPr lvl="1">
              <a:buFont typeface="Arial" charset="0"/>
              <a:buChar char="•"/>
            </a:pPr>
            <a:r>
              <a:rPr lang="en-US" dirty="0" smtClean="0"/>
              <a:t>194 studies across a variety of ecosystems</a:t>
            </a:r>
          </a:p>
          <a:p>
            <a:pPr lvl="2">
              <a:buFont typeface="Arial" charset="0"/>
              <a:buChar char="•"/>
            </a:pPr>
            <a:r>
              <a:rPr lang="en-US" dirty="0" smtClean="0"/>
              <a:t>575 experiments manipulating diversity and measurements of ecosystem functions</a:t>
            </a:r>
          </a:p>
          <a:p>
            <a:pPr lvl="1">
              <a:buFont typeface="Arial" charset="0"/>
              <a:buChar char="•"/>
            </a:pPr>
            <a:r>
              <a:rPr lang="en-US" dirty="0" smtClean="0"/>
              <a:t>~700 species (excluding microbes)</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30</a:t>
            </a:fld>
            <a:endParaRPr lang="en-US"/>
          </a:p>
        </p:txBody>
      </p:sp>
    </p:spTree>
    <p:extLst>
      <p:ext uri="{BB962C8B-B14F-4D97-AF65-F5344CB8AC3E}">
        <p14:creationId xmlns:p14="http://schemas.microsoft.com/office/powerpoint/2010/main" xmlns="" val="2033537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sz="2000" b="1" dirty="0" smtClean="0"/>
              <a:t>Original database</a:t>
            </a:r>
            <a:r>
              <a:rPr lang="en-US" sz="2000" dirty="0" smtClean="0"/>
              <a:t>:</a:t>
            </a:r>
          </a:p>
          <a:p>
            <a:pPr lvl="1">
              <a:buFont typeface="Arial" charset="0"/>
              <a:buChar char="•"/>
            </a:pPr>
            <a:r>
              <a:rPr lang="en-US" dirty="0" smtClean="0"/>
              <a:t>194 studies across a variety of ecosystems</a:t>
            </a:r>
          </a:p>
          <a:p>
            <a:pPr lvl="2">
              <a:buFont typeface="Arial" charset="0"/>
              <a:buChar char="•"/>
            </a:pPr>
            <a:r>
              <a:rPr lang="en-US" dirty="0" smtClean="0"/>
              <a:t>575 experiments manipulating diversity and measurements of ecosystem functions</a:t>
            </a:r>
          </a:p>
          <a:p>
            <a:pPr lvl="1">
              <a:buFont typeface="Arial" charset="0"/>
              <a:buChar char="•"/>
            </a:pPr>
            <a:r>
              <a:rPr lang="en-US" dirty="0" smtClean="0"/>
              <a:t>~700 species (excluding microbes)</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31</a:t>
            </a:fld>
            <a:endParaRPr lang="en-US"/>
          </a:p>
        </p:txBody>
      </p:sp>
    </p:spTree>
    <p:extLst>
      <p:ext uri="{BB962C8B-B14F-4D97-AF65-F5344CB8AC3E}">
        <p14:creationId xmlns:p14="http://schemas.microsoft.com/office/powerpoint/2010/main" xmlns="" val="2033537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sz="2000" b="1" dirty="0" smtClean="0"/>
              <a:t>Original database</a:t>
            </a:r>
            <a:r>
              <a:rPr lang="en-US" sz="2000" dirty="0" smtClean="0"/>
              <a:t>:</a:t>
            </a:r>
          </a:p>
          <a:p>
            <a:pPr lvl="1">
              <a:buFont typeface="Arial" charset="0"/>
              <a:buChar char="•"/>
            </a:pPr>
            <a:r>
              <a:rPr lang="en-US" dirty="0" smtClean="0"/>
              <a:t>194 studies across a variety of ecosystems</a:t>
            </a:r>
          </a:p>
          <a:p>
            <a:pPr lvl="2">
              <a:buFont typeface="Arial" charset="0"/>
              <a:buChar char="•"/>
            </a:pPr>
            <a:r>
              <a:rPr lang="en-US" dirty="0" smtClean="0"/>
              <a:t>575 experiments manipulating diversity and measurements of ecosystem functions</a:t>
            </a:r>
          </a:p>
          <a:p>
            <a:pPr lvl="1">
              <a:buFont typeface="Arial" charset="0"/>
              <a:buChar char="•"/>
            </a:pPr>
            <a:r>
              <a:rPr lang="en-US" dirty="0" smtClean="0"/>
              <a:t>~700 species (excluding microbes)</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35</a:t>
            </a:fld>
            <a:endParaRPr lang="en-US"/>
          </a:p>
        </p:txBody>
      </p:sp>
    </p:spTree>
    <p:extLst>
      <p:ext uri="{BB962C8B-B14F-4D97-AF65-F5344CB8AC3E}">
        <p14:creationId xmlns:p14="http://schemas.microsoft.com/office/powerpoint/2010/main" xmlns="" val="2033537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en-US" smtClean="0"/>
              <a:t>The only people more foolish than two people falling in love are scientists starting</a:t>
            </a:r>
          </a:p>
          <a:p>
            <a:pPr eaLnBrk="1" hangingPunct="1"/>
            <a:r>
              <a:rPr lang="en-US" altLang="en-US" smtClean="0"/>
              <a:t>collaboration. When passionate about an exciting scientific idea, scientists often neglect to</a:t>
            </a:r>
          </a:p>
          <a:p>
            <a:pPr eaLnBrk="1" hangingPunct="1"/>
            <a:r>
              <a:rPr lang="en-US" altLang="en-US" smtClean="0"/>
              <a:t>think realistically about the multiple tasks that will need to be accomplished to construct an</a:t>
            </a:r>
          </a:p>
          <a:p>
            <a:pPr eaLnBrk="1" hangingPunct="1"/>
            <a:r>
              <a:rPr lang="en-US" altLang="en-US" smtClean="0"/>
              <a:t>effectively functioning scientific team. All too often collaborative relationships are derailed</a:t>
            </a:r>
          </a:p>
          <a:p>
            <a:pPr eaLnBrk="1" hangingPunct="1"/>
            <a:r>
              <a:rPr lang="en-US" altLang="en-US" smtClean="0"/>
              <a:t>by conflicts that emerge because potential tensions, differences and difficulties were not</a:t>
            </a:r>
          </a:p>
          <a:p>
            <a:pPr eaLnBrk="1" hangingPunct="1"/>
            <a:r>
              <a:rPr lang="en-US" altLang="en-US" smtClean="0"/>
              <a:t>identified or discussed at the outset of the collaboration. A collaborative research agreement</a:t>
            </a:r>
          </a:p>
          <a:p>
            <a:pPr eaLnBrk="1" hangingPunct="1"/>
            <a:r>
              <a:rPr lang="en-US" altLang="en-US" smtClean="0"/>
              <a:t>can pull together many elements discussed in this paper into an overall agreement for how</a:t>
            </a:r>
          </a:p>
          <a:p>
            <a:pPr eaLnBrk="1" hangingPunct="1"/>
            <a:r>
              <a:rPr lang="en-US" altLang="en-US" smtClean="0"/>
              <a:t>the various collaborators will work together. It will clearly set expectations, outline roles and</a:t>
            </a:r>
          </a:p>
          <a:p>
            <a:pPr eaLnBrk="1" hangingPunct="1"/>
            <a:r>
              <a:rPr lang="en-US" altLang="en-US" smtClean="0"/>
              <a:t>responsibilities, provide contingencies should conflict arise, and state authorship criteria.</a:t>
            </a:r>
          </a:p>
        </p:txBody>
      </p:sp>
      <p:sp>
        <p:nvSpPr>
          <p:cNvPr id="4" name="Slide Number Placeholder 3"/>
          <p:cNvSpPr>
            <a:spLocks noGrp="1"/>
          </p:cNvSpPr>
          <p:nvPr>
            <p:ph type="sldNum" sz="quarter" idx="5"/>
          </p:nvPr>
        </p:nvSpPr>
        <p:spPr/>
        <p:txBody>
          <a:bodyPr/>
          <a:lstStyle/>
          <a:p>
            <a:pPr>
              <a:defRPr/>
            </a:pPr>
            <a:fld id="{0F888D2D-9034-46EA-931F-822ED3F9DA1B}"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Several concepts have recently emerged from the existing metrics of diversity: richness, and what I will refer to as “taxonomic diversity” which integrates richness with abundance. The first is “functional diversity”, which considers not only richness and evenness, but adds information about the community-wide variation in organismal functional traits. These are any attribute of an organism—physiological, morphological, behavioral—that define how that organism operates in its environment. The second is “phylogenetic diversity”, which integrates richness and evenness with the total amount of phylogenetic distance in the community. Smaller distances reflect more potential for overlap between species.</a:t>
            </a:r>
          </a:p>
        </p:txBody>
      </p:sp>
      <p:sp>
        <p:nvSpPr>
          <p:cNvPr id="4" name="Slide Number Placeholder 3"/>
          <p:cNvSpPr>
            <a:spLocks noGrp="1"/>
          </p:cNvSpPr>
          <p:nvPr>
            <p:ph type="sldNum" sz="quarter" idx="10"/>
          </p:nvPr>
        </p:nvSpPr>
        <p:spPr/>
        <p:txBody>
          <a:bodyPr/>
          <a:lstStyle/>
          <a:p>
            <a:fld id="{B7890513-1173-41A8-9464-3C3AFC175F20}" type="slidenum">
              <a:rPr lang="en-US" smtClean="0"/>
              <a:pPr/>
              <a:t>38</a:t>
            </a:fld>
            <a:endParaRPr lang="en-US"/>
          </a:p>
        </p:txBody>
      </p:sp>
    </p:spTree>
    <p:extLst>
      <p:ext uri="{BB962C8B-B14F-4D97-AF65-F5344CB8AC3E}">
        <p14:creationId xmlns:p14="http://schemas.microsoft.com/office/powerpoint/2010/main" xmlns="" val="3331938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Char char="•"/>
            </a:pPr>
            <a:r>
              <a:rPr lang="en-US" sz="2000" b="1" dirty="0" smtClean="0"/>
              <a:t>Original database</a:t>
            </a:r>
            <a:r>
              <a:rPr lang="en-US" sz="2000" dirty="0" smtClean="0"/>
              <a:t>:</a:t>
            </a:r>
          </a:p>
          <a:p>
            <a:pPr lvl="1">
              <a:buFont typeface="Arial" charset="0"/>
              <a:buChar char="•"/>
            </a:pPr>
            <a:r>
              <a:rPr lang="en-US" dirty="0" smtClean="0"/>
              <a:t>194 studies across a variety of ecosystems</a:t>
            </a:r>
          </a:p>
          <a:p>
            <a:pPr lvl="2">
              <a:buFont typeface="Arial" charset="0"/>
              <a:buChar char="•"/>
            </a:pPr>
            <a:r>
              <a:rPr lang="en-US" dirty="0" smtClean="0"/>
              <a:t>575 experiments manipulating diversity and measurements of ecosystem functions</a:t>
            </a:r>
          </a:p>
          <a:p>
            <a:pPr lvl="1">
              <a:buFont typeface="Arial" charset="0"/>
              <a:buChar char="•"/>
            </a:pPr>
            <a:r>
              <a:rPr lang="en-US" dirty="0" smtClean="0"/>
              <a:t>~700 species (excluding microbes)</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39</a:t>
            </a:fld>
            <a:endParaRPr lang="en-US"/>
          </a:p>
        </p:txBody>
      </p:sp>
    </p:spTree>
    <p:extLst>
      <p:ext uri="{BB962C8B-B14F-4D97-AF65-F5344CB8AC3E}">
        <p14:creationId xmlns:p14="http://schemas.microsoft.com/office/powerpoint/2010/main" xmlns="" val="2033537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15180C4-87B0-4586-AE10-8EF9D62034F4}" type="slidenum">
              <a:rPr lang="en-US" altLang="en-US" smtClean="0"/>
              <a:pPr fontAlgn="base">
                <a:spcBef>
                  <a:spcPct val="0"/>
                </a:spcBef>
                <a:spcAft>
                  <a:spcPct val="0"/>
                </a:spcAft>
                <a:defRPr/>
              </a:pPr>
              <a:t>40</a:t>
            </a:fld>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43</a:t>
            </a:fld>
            <a:endParaRPr lang="en-US"/>
          </a:p>
        </p:txBody>
      </p:sp>
    </p:spTree>
    <p:extLst>
      <p:ext uri="{BB962C8B-B14F-4D97-AF65-F5344CB8AC3E}">
        <p14:creationId xmlns:p14="http://schemas.microsoft.com/office/powerpoint/2010/main" xmlns="" val="3993424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a:p>
            <a:endParaRPr lang="en-US" dirty="0"/>
          </a:p>
        </p:txBody>
      </p:sp>
      <p:sp>
        <p:nvSpPr>
          <p:cNvPr id="4" name="Slide Number Placeholder 3"/>
          <p:cNvSpPr>
            <a:spLocks noGrp="1"/>
          </p:cNvSpPr>
          <p:nvPr>
            <p:ph type="sldNum" sz="quarter" idx="10"/>
          </p:nvPr>
        </p:nvSpPr>
        <p:spPr/>
        <p:txBody>
          <a:bodyPr/>
          <a:lstStyle/>
          <a:p>
            <a:fld id="{F3D94A15-2612-4450-9961-BE7EDEA35B01}"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a:p>
            <a:endParaRPr lang="en-US" baseline="0" dirty="0" smtClean="0"/>
          </a:p>
        </p:txBody>
      </p:sp>
      <p:sp>
        <p:nvSpPr>
          <p:cNvPr id="4" name="Slide Number Placeholder 3"/>
          <p:cNvSpPr>
            <a:spLocks noGrp="1"/>
          </p:cNvSpPr>
          <p:nvPr>
            <p:ph type="sldNum" sz="quarter" idx="10"/>
          </p:nvPr>
        </p:nvSpPr>
        <p:spPr/>
        <p:txBody>
          <a:bodyPr/>
          <a:lstStyle/>
          <a:p>
            <a:fld id="{34041F2D-5BFF-4B34-8FC1-8214504536A9}"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xmlns="" val="1529840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a:p>
            <a:endParaRPr lang="en-US" baseline="0" dirty="0" smtClean="0"/>
          </a:p>
        </p:txBody>
      </p:sp>
      <p:sp>
        <p:nvSpPr>
          <p:cNvPr id="4" name="Slide Number Placeholder 3"/>
          <p:cNvSpPr>
            <a:spLocks noGrp="1"/>
          </p:cNvSpPr>
          <p:nvPr>
            <p:ph type="sldNum" sz="quarter" idx="10"/>
          </p:nvPr>
        </p:nvSpPr>
        <p:spPr/>
        <p:txBody>
          <a:bodyPr/>
          <a:lstStyle/>
          <a:p>
            <a:fld id="{34041F2D-5BFF-4B34-8FC1-8214504536A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xmlns="" val="1529840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So we know biodiversity is important. 20 years of controlled experiments has shown that loss of biodiversity, specifically loss of species, results in a decrease in many important ecosystem functions. What is interesting is that, in the majority of these experiments, the relationship between richness and functioning is non-linear and saturating. In other words, at high levels of species richness, species are redundant in their effects on functioning. Thus, the question: how can we better characterize diversity to capture the true variation among species? In other words, how can we account for overlap between species?</a:t>
            </a:r>
          </a:p>
          <a:p>
            <a:pPr marL="0" indent="0">
              <a:buNone/>
            </a:pPr>
            <a:r>
              <a:rPr lang="en-US" baseline="0" dirty="0" smtClean="0"/>
              <a:t>- - - </a:t>
            </a:r>
          </a:p>
          <a:p>
            <a:pPr marL="0" indent="0">
              <a:buNone/>
            </a:pPr>
            <a:r>
              <a:rPr lang="en-US" baseline="0" dirty="0" smtClean="0"/>
              <a:t>http://www.scientificamerican.com/media/inline/C01CD404-E7F2-99DF-38740B95C496D62E_1.gif</a:t>
            </a:r>
          </a:p>
          <a:p>
            <a:pPr marL="0" indent="0">
              <a:buNone/>
            </a:pPr>
            <a:r>
              <a:rPr lang="en-US" baseline="0" dirty="0" smtClean="0"/>
              <a:t>http://utsa.edu/sombrilla/fall2009/img/story-Investigate-plant.jpg</a:t>
            </a:r>
          </a:p>
          <a:p>
            <a:pPr marL="0" indent="0">
              <a:buNone/>
            </a:pPr>
            <a:r>
              <a:rPr lang="en-US" baseline="0" dirty="0" smtClean="0"/>
              <a:t>http://www.uni-goettingen.de/admin/bilder/pictures/f62c20b7351fdd81b138bb48e6bbb3fe.jpg</a:t>
            </a:r>
            <a:endParaRPr lang="en-US" baseline="0" dirty="0" smtClean="0"/>
          </a:p>
        </p:txBody>
      </p:sp>
      <p:sp>
        <p:nvSpPr>
          <p:cNvPr id="4" name="Slide Number Placeholder 3"/>
          <p:cNvSpPr>
            <a:spLocks noGrp="1"/>
          </p:cNvSpPr>
          <p:nvPr>
            <p:ph type="sldNum" sz="quarter" idx="10"/>
          </p:nvPr>
        </p:nvSpPr>
        <p:spPr/>
        <p:txBody>
          <a:bodyPr/>
          <a:lstStyle/>
          <a:p>
            <a:fld id="{34041F2D-5BFF-4B34-8FC1-8214504536A9}"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xmlns="" val="1529840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losing biodiversity, especially</a:t>
            </a:r>
            <a:r>
              <a:rPr lang="en-US" baseline="0" dirty="0" smtClean="0"/>
              <a:t> in marine systems</a:t>
            </a:r>
          </a:p>
          <a:p>
            <a:r>
              <a:rPr lang="en-US" baseline="0" dirty="0" smtClean="0"/>
              <a:t>-We want to know: what are the consequences of losing all these species on functioning? [Define functioning]</a:t>
            </a:r>
          </a:p>
          <a:p>
            <a:r>
              <a:rPr lang="en-US" baseline="0" dirty="0" smtClean="0"/>
              <a:t>-Hundreds of manipulative experiments have been done to answer this question</a:t>
            </a:r>
          </a:p>
          <a:p>
            <a:r>
              <a:rPr lang="en-US" baseline="0" dirty="0" smtClean="0"/>
              <a:t>-Largely they show that the relationship between richness and functioning is saturating: in other words, you see an effect of adding species when richness is low, but beyond a certain point, adding species has a negligible effect on functioning</a:t>
            </a:r>
          </a:p>
          <a:p>
            <a:r>
              <a:rPr lang="en-US" baseline="0" dirty="0" smtClean="0"/>
              <a:t>-Why is this? Likely its because species start to become redundant in terms of their effect on functioning (so many ways to skin a cat)</a:t>
            </a:r>
          </a:p>
          <a:p>
            <a:endParaRPr lang="en-US" baseline="0" dirty="0" smtClean="0"/>
          </a:p>
        </p:txBody>
      </p:sp>
      <p:sp>
        <p:nvSpPr>
          <p:cNvPr id="4" name="Slide Number Placeholder 3"/>
          <p:cNvSpPr>
            <a:spLocks noGrp="1"/>
          </p:cNvSpPr>
          <p:nvPr>
            <p:ph type="sldNum" sz="quarter" idx="10"/>
          </p:nvPr>
        </p:nvSpPr>
        <p:spPr/>
        <p:txBody>
          <a:bodyPr/>
          <a:lstStyle/>
          <a:p>
            <a:fld id="{34041F2D-5BFF-4B34-8FC1-8214504536A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xmlns="" val="152984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A986D4-0263-4010-BE2D-87E845B03E32}"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986D4-0263-4010-BE2D-87E845B03E32}"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986D4-0263-4010-BE2D-87E845B03E32}"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81008864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407580589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302214246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275821153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417271129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72475886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07209754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09265806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A986D4-0263-4010-BE2D-87E845B03E32}"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244318221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74834316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245901756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233071690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01452181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313447735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37458301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226812369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85208217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01414376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A986D4-0263-4010-BE2D-87E845B03E32}"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80638333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290321543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48303927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08434405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A986D4-0263-4010-BE2D-87E845B03E32}" type="datetimeFigureOut">
              <a:rPr lang="en-US" smtClean="0"/>
              <a:pPr/>
              <a:t>8/6/2014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A986D4-0263-4010-BE2D-87E845B03E32}" type="datetimeFigureOut">
              <a:rPr lang="en-US" smtClean="0"/>
              <a:pPr/>
              <a:t>8/6/2014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A986D4-0263-4010-BE2D-87E845B03E32}" type="datetimeFigureOut">
              <a:rPr lang="en-US" smtClean="0"/>
              <a:pPr/>
              <a:t>8/6/2014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986D4-0263-4010-BE2D-87E845B03E32}" type="datetimeFigureOut">
              <a:rPr lang="en-US" smtClean="0"/>
              <a:pPr/>
              <a:t>8/6/2014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A986D4-0263-4010-BE2D-87E845B03E32}" type="datetimeFigureOut">
              <a:rPr lang="en-US" smtClean="0"/>
              <a:pPr/>
              <a:t>8/6/2014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A986D4-0263-4010-BE2D-87E845B03E32}" type="datetimeFigureOut">
              <a:rPr lang="en-US" smtClean="0"/>
              <a:pPr/>
              <a:t>8/6/2014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BA54C-8AE1-40FB-8F91-A2FC4538A368}"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986D4-0263-4010-BE2D-87E845B03E32}" type="datetimeFigureOut">
              <a:rPr lang="en-US" smtClean="0"/>
              <a:pPr/>
              <a:t>8/6/2014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BA54C-8AE1-40FB-8F91-A2FC4538A36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253F83-4504-4303-BB95-21820402A39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471AE-D80C-4DF5-9CF7-6B14CB90FD4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13219896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0CBA67-F996-47AD-B535-6651B7933C55}" type="datetimeFigureOut">
              <a:rPr lang="en-US" smtClean="0">
                <a:solidFill>
                  <a:prstClr val="white">
                    <a:tint val="75000"/>
                  </a:prstClr>
                </a:solidFill>
              </a:rPr>
              <a:pPr/>
              <a:t>8/6/2014</a:t>
            </a:fld>
            <a:endParaRPr lang="en-US">
              <a:solidFill>
                <a:prstClr val="white">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1F9B42-924B-4848-90FF-F844D7319AA9}"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xmlns="" val="413220144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4.png"/><Relationship Id="rId12" Type="http://schemas.microsoft.com/office/2007/relationships/hdphoto" Target="../media/hdphoto3.wdp"/><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microsoft.com/office/2007/relationships/hdphoto" Target="../media/hdphoto5.wdp"/><Relationship Id="rId11" Type="http://schemas.openxmlformats.org/officeDocument/2006/relationships/image" Target="../media/image16.png"/><Relationship Id="rId5" Type="http://schemas.openxmlformats.org/officeDocument/2006/relationships/image" Target="../media/image13.png"/><Relationship Id="rId10" Type="http://schemas.microsoft.com/office/2007/relationships/hdphoto" Target="../media/hdphoto2.wdp"/><Relationship Id="rId4" Type="http://schemas.microsoft.com/office/2007/relationships/hdphoto" Target="../media/hdphoto4.wdp"/><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4.wdp"/><Relationship Id="rId7" Type="http://schemas.microsoft.com/office/2007/relationships/hdphoto" Target="../media/hdphoto1.wdp"/><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4.png"/><Relationship Id="rId11" Type="http://schemas.microsoft.com/office/2007/relationships/hdphoto" Target="../media/hdphoto3.wdp"/><Relationship Id="rId5" Type="http://schemas.microsoft.com/office/2007/relationships/hdphoto" Target="../media/hdphoto5.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17.png"/><Relationship Id="rId3" Type="http://schemas.openxmlformats.org/officeDocument/2006/relationships/image" Target="../media/image20.png"/><Relationship Id="rId7" Type="http://schemas.openxmlformats.org/officeDocument/2006/relationships/image" Target="../media/image21.png"/><Relationship Id="rId12"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microsoft.com/office/2007/relationships/hdphoto" Target="../media/hdphoto5.wdp"/><Relationship Id="rId11" Type="http://schemas.openxmlformats.org/officeDocument/2006/relationships/image" Target="../media/image16.png"/><Relationship Id="rId5" Type="http://schemas.openxmlformats.org/officeDocument/2006/relationships/image" Target="../media/image13.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17.png"/><Relationship Id="rId3" Type="http://schemas.openxmlformats.org/officeDocument/2006/relationships/image" Target="../media/image20.png"/><Relationship Id="rId7" Type="http://schemas.openxmlformats.org/officeDocument/2006/relationships/image" Target="../media/image21.png"/><Relationship Id="rId12" Type="http://schemas.microsoft.com/office/2007/relationships/hdphoto" Target="../media/hdphoto3.wdp"/><Relationship Id="rId17" Type="http://schemas.openxmlformats.org/officeDocument/2006/relationships/image" Target="../media/image23.png"/><Relationship Id="rId2" Type="http://schemas.openxmlformats.org/officeDocument/2006/relationships/notesSlide" Target="../notesSlides/notesSlide14.xml"/><Relationship Id="rId16" Type="http://schemas.microsoft.com/office/2007/relationships/hdphoto" Target="../media/hdphoto3.wdp"/><Relationship Id="rId1" Type="http://schemas.openxmlformats.org/officeDocument/2006/relationships/slideLayout" Target="../slideLayouts/slideLayout13.xml"/><Relationship Id="rId6" Type="http://schemas.microsoft.com/office/2007/relationships/hdphoto" Target="../media/hdphoto5.wdp"/><Relationship Id="rId11" Type="http://schemas.openxmlformats.org/officeDocument/2006/relationships/image" Target="../media/image16.png"/><Relationship Id="rId5" Type="http://schemas.openxmlformats.org/officeDocument/2006/relationships/image" Target="../media/image13.png"/><Relationship Id="rId15" Type="http://schemas.microsoft.com/office/2007/relationships/hdphoto" Target="../media/hdphoto2.wdp"/><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22.png"/><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chart" Target="../charts/chart9.xml"/><Relationship Id="rId4" Type="http://schemas.openxmlformats.org/officeDocument/2006/relationships/chart" Target="../charts/chart8.xml"/></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chart" Target="../charts/chart12.xml"/><Relationship Id="rId4" Type="http://schemas.openxmlformats.org/officeDocument/2006/relationships/chart" Target="../charts/char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31.png"/><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http://www.renci.org/wp-content/uploads/2009/03/RENCI-Official-Logo-No-Tagline1.jpg"/>
          <p:cNvPicPr>
            <a:picLocks noChangeAspect="1" noChangeArrowheads="1"/>
          </p:cNvPicPr>
          <p:nvPr/>
        </p:nvPicPr>
        <p:blipFill>
          <a:blip r:embed="rId3" cstate="print">
            <a:grayscl/>
          </a:blip>
          <a:srcRect t="17785"/>
          <a:stretch>
            <a:fillRect/>
          </a:stretch>
        </p:blipFill>
        <p:spPr bwMode="auto">
          <a:xfrm>
            <a:off x="6172200" y="0"/>
            <a:ext cx="2971800" cy="1307061"/>
          </a:xfrm>
          <a:prstGeom prst="rect">
            <a:avLst/>
          </a:prstGeom>
          <a:noFill/>
        </p:spPr>
      </p:pic>
      <p:sp>
        <p:nvSpPr>
          <p:cNvPr id="2" name="Title 1"/>
          <p:cNvSpPr>
            <a:spLocks noGrp="1"/>
          </p:cNvSpPr>
          <p:nvPr>
            <p:ph type="ctrTitle"/>
          </p:nvPr>
        </p:nvSpPr>
        <p:spPr>
          <a:xfrm>
            <a:off x="685800" y="1219200"/>
            <a:ext cx="7772400" cy="1470025"/>
          </a:xfrm>
        </p:spPr>
        <p:txBody>
          <a:bodyPr>
            <a:noAutofit/>
          </a:bodyPr>
          <a:lstStyle/>
          <a:p>
            <a:r>
              <a:rPr lang="en-US" sz="5000" b="1" dirty="0" smtClean="0"/>
              <a:t>Dimensions of </a:t>
            </a:r>
            <a:r>
              <a:rPr lang="en-US" sz="5000" b="1" dirty="0" smtClean="0"/>
              <a:t>Biodiversity </a:t>
            </a:r>
            <a:r>
              <a:rPr lang="en-US" sz="5000" b="1" dirty="0" smtClean="0"/>
              <a:t/>
            </a:r>
            <a:br>
              <a:rPr lang="en-US" sz="5000" b="1" dirty="0" smtClean="0"/>
            </a:br>
            <a:r>
              <a:rPr lang="en-US" sz="5000" b="1" dirty="0" smtClean="0"/>
              <a:t>and Ecosystem Functioning</a:t>
            </a:r>
            <a:endParaRPr lang="en-US" sz="5000" b="1" dirty="0"/>
          </a:p>
        </p:txBody>
      </p:sp>
      <p:sp>
        <p:nvSpPr>
          <p:cNvPr id="5" name="TextBox 4"/>
          <p:cNvSpPr txBox="1"/>
          <p:nvPr/>
        </p:nvSpPr>
        <p:spPr>
          <a:xfrm>
            <a:off x="1143000" y="2747427"/>
            <a:ext cx="7353300" cy="1138773"/>
          </a:xfrm>
          <a:prstGeom prst="rect">
            <a:avLst/>
          </a:prstGeom>
          <a:noFill/>
        </p:spPr>
        <p:txBody>
          <a:bodyPr wrap="square" rtlCol="0">
            <a:spAutoFit/>
          </a:bodyPr>
          <a:lstStyle/>
          <a:p>
            <a:pPr algn="ctr"/>
            <a:r>
              <a:rPr lang="en-US" sz="2800" dirty="0" smtClean="0"/>
              <a:t>Open </a:t>
            </a:r>
            <a:r>
              <a:rPr lang="en-US" sz="2800" dirty="0" smtClean="0"/>
              <a:t>Science For </a:t>
            </a:r>
            <a:r>
              <a:rPr lang="en-US" sz="2800" dirty="0" smtClean="0"/>
              <a:t>Synthesis</a:t>
            </a:r>
          </a:p>
          <a:p>
            <a:pPr algn="ctr"/>
            <a:r>
              <a:rPr lang="en-US" dirty="0" smtClean="0"/>
              <a:t>#oss2014</a:t>
            </a:r>
            <a:endParaRPr lang="en-US" sz="2200" dirty="0" smtClean="0"/>
          </a:p>
          <a:p>
            <a:pPr algn="ctr"/>
            <a:r>
              <a:rPr lang="en-US" sz="2200" dirty="0" smtClean="0"/>
              <a:t>8 August 2014</a:t>
            </a:r>
            <a:endParaRPr lang="en-US" sz="2200" dirty="0"/>
          </a:p>
        </p:txBody>
      </p:sp>
      <p:sp>
        <p:nvSpPr>
          <p:cNvPr id="7" name="Rectangle 6"/>
          <p:cNvSpPr/>
          <p:nvPr/>
        </p:nvSpPr>
        <p:spPr>
          <a:xfrm>
            <a:off x="3352800" y="4244876"/>
            <a:ext cx="4343400" cy="2308324"/>
          </a:xfrm>
          <a:prstGeom prst="rect">
            <a:avLst/>
          </a:prstGeom>
        </p:spPr>
        <p:txBody>
          <a:bodyPr wrap="square">
            <a:spAutoFit/>
          </a:bodyPr>
          <a:lstStyle/>
          <a:p>
            <a:r>
              <a:rPr lang="en-US" sz="2400" dirty="0" smtClean="0"/>
              <a:t>Pamela Reynolds </a:t>
            </a:r>
            <a:r>
              <a:rPr lang="en-US" dirty="0" smtClean="0"/>
              <a:t>(UC Davis)</a:t>
            </a:r>
            <a:endParaRPr lang="en-US" dirty="0" smtClean="0"/>
          </a:p>
          <a:p>
            <a:r>
              <a:rPr lang="en-US" sz="2400" dirty="0" smtClean="0"/>
              <a:t>Monica Granados </a:t>
            </a:r>
            <a:r>
              <a:rPr lang="en-US" dirty="0" smtClean="0"/>
              <a:t>(U. McGill)</a:t>
            </a:r>
            <a:endParaRPr lang="en-US" dirty="0" smtClean="0"/>
          </a:p>
          <a:p>
            <a:r>
              <a:rPr lang="en-US" sz="2400" dirty="0" smtClean="0"/>
              <a:t>Liz </a:t>
            </a:r>
            <a:r>
              <a:rPr lang="en-US" sz="2400" dirty="0" err="1" smtClean="0"/>
              <a:t>Kalies</a:t>
            </a:r>
            <a:r>
              <a:rPr lang="en-US" sz="2400" dirty="0" smtClean="0"/>
              <a:t> </a:t>
            </a:r>
            <a:r>
              <a:rPr lang="en-US" dirty="0" smtClean="0"/>
              <a:t>(U. Montana</a:t>
            </a:r>
            <a:r>
              <a:rPr lang="en-US" dirty="0" smtClean="0"/>
              <a:t>)</a:t>
            </a:r>
          </a:p>
          <a:p>
            <a:r>
              <a:rPr lang="en-US" sz="2400" dirty="0" smtClean="0"/>
              <a:t>Marissa Lee </a:t>
            </a:r>
            <a:r>
              <a:rPr lang="en-US" dirty="0" smtClean="0"/>
              <a:t>(Duke)</a:t>
            </a:r>
          </a:p>
          <a:p>
            <a:r>
              <a:rPr lang="en-US" sz="2400" dirty="0" err="1" smtClean="0"/>
              <a:t>Kes</a:t>
            </a:r>
            <a:r>
              <a:rPr lang="en-US" sz="2400" dirty="0" smtClean="0"/>
              <a:t> </a:t>
            </a:r>
            <a:r>
              <a:rPr lang="en-US" sz="2400" dirty="0" err="1" smtClean="0"/>
              <a:t>Schroer</a:t>
            </a:r>
            <a:r>
              <a:rPr lang="en-US" sz="2400" dirty="0" smtClean="0"/>
              <a:t> </a:t>
            </a:r>
            <a:r>
              <a:rPr lang="en-US" dirty="0" smtClean="0"/>
              <a:t>(Dartmouth)</a:t>
            </a:r>
            <a:endParaRPr lang="en-US" dirty="0" smtClean="0"/>
          </a:p>
          <a:p>
            <a:endParaRPr lang="en-US" sz="2400" dirty="0"/>
          </a:p>
        </p:txBody>
      </p:sp>
      <p:pic>
        <p:nvPicPr>
          <p:cNvPr id="35842" name="Picture 2" descr="http://www.nceas.ucsb.edu/~scheef/index_files/nceas_logo.png"/>
          <p:cNvPicPr>
            <a:picLocks noChangeAspect="1" noChangeArrowheads="1"/>
          </p:cNvPicPr>
          <p:nvPr/>
        </p:nvPicPr>
        <p:blipFill>
          <a:blip r:embed="rId4" cstate="print">
            <a:duotone>
              <a:prstClr val="black"/>
              <a:schemeClr val="tx1">
                <a:tint val="45000"/>
                <a:satMod val="400000"/>
              </a:schemeClr>
            </a:duotone>
          </a:blip>
          <a:srcRect/>
          <a:stretch>
            <a:fillRect/>
          </a:stretch>
        </p:blipFill>
        <p:spPr bwMode="auto">
          <a:xfrm>
            <a:off x="152400" y="3733800"/>
            <a:ext cx="2895600" cy="2943181"/>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3200400"/>
            <a:ext cx="9144000" cy="3657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0" y="0"/>
            <a:ext cx="9144000" cy="32766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152401" y="76199"/>
            <a:ext cx="3838827" cy="2970955"/>
            <a:chOff x="152401" y="76199"/>
            <a:chExt cx="3838827" cy="2970955"/>
          </a:xfrm>
        </p:grpSpPr>
        <p:sp>
          <p:nvSpPr>
            <p:cNvPr id="15" name="TextBox 14"/>
            <p:cNvSpPr txBox="1"/>
            <p:nvPr/>
          </p:nvSpPr>
          <p:spPr>
            <a:xfrm rot="16200000">
              <a:off x="-597976" y="826576"/>
              <a:ext cx="2361523" cy="860770"/>
            </a:xfrm>
            <a:prstGeom prst="rect">
              <a:avLst/>
            </a:prstGeom>
            <a:noFill/>
          </p:spPr>
          <p:txBody>
            <a:bodyPr wrap="square" rtlCol="0">
              <a:spAutoFit/>
            </a:bodyPr>
            <a:lstStyle/>
            <a:p>
              <a:pPr algn="ctr"/>
              <a:r>
                <a:rPr lang="en-US" sz="2800" dirty="0" smtClean="0">
                  <a:solidFill>
                    <a:schemeClr val="bg1"/>
                  </a:solidFill>
                </a:rPr>
                <a:t>Ecosystem Functioning</a:t>
              </a:r>
              <a:endParaRPr lang="en-US" sz="2800" dirty="0">
                <a:solidFill>
                  <a:schemeClr val="bg1"/>
                </a:solidFill>
              </a:endParaRPr>
            </a:p>
          </p:txBody>
        </p:sp>
        <p:sp>
          <p:nvSpPr>
            <p:cNvPr id="16" name="TextBox 15"/>
            <p:cNvSpPr txBox="1"/>
            <p:nvPr/>
          </p:nvSpPr>
          <p:spPr>
            <a:xfrm>
              <a:off x="1371600" y="2523934"/>
              <a:ext cx="2619628" cy="523220"/>
            </a:xfrm>
            <a:prstGeom prst="rect">
              <a:avLst/>
            </a:prstGeom>
            <a:noFill/>
          </p:spPr>
          <p:txBody>
            <a:bodyPr wrap="none" rtlCol="0">
              <a:spAutoFit/>
            </a:bodyPr>
            <a:lstStyle/>
            <a:p>
              <a:r>
                <a:rPr lang="en-US" sz="2800" dirty="0" smtClean="0">
                  <a:solidFill>
                    <a:schemeClr val="bg1"/>
                  </a:solidFill>
                </a:rPr>
                <a:t>Species Richness</a:t>
              </a:r>
              <a:endParaRPr lang="en-US" sz="2800" dirty="0">
                <a:solidFill>
                  <a:schemeClr val="bg1"/>
                </a:solidFill>
              </a:endParaRPr>
            </a:p>
          </p:txBody>
        </p:sp>
      </p:grpSp>
      <p:grpSp>
        <p:nvGrpSpPr>
          <p:cNvPr id="48" name="Group 47"/>
          <p:cNvGrpSpPr/>
          <p:nvPr/>
        </p:nvGrpSpPr>
        <p:grpSpPr>
          <a:xfrm>
            <a:off x="1149897" y="76202"/>
            <a:ext cx="6927303" cy="3581398"/>
            <a:chOff x="1149897" y="76202"/>
            <a:chExt cx="5327103" cy="3581398"/>
          </a:xfrm>
        </p:grpSpPr>
        <p:cxnSp>
          <p:nvCxnSpPr>
            <p:cNvPr id="5" name="Straight Connector 4"/>
            <p:cNvCxnSpPr/>
            <p:nvPr/>
          </p:nvCxnSpPr>
          <p:spPr>
            <a:xfrm>
              <a:off x="1149897" y="76202"/>
              <a:ext cx="0" cy="237079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149897" y="2446995"/>
              <a:ext cx="268651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Arc 16"/>
            <p:cNvSpPr/>
            <p:nvPr/>
          </p:nvSpPr>
          <p:spPr>
            <a:xfrm flipH="1">
              <a:off x="1178599" y="1286807"/>
              <a:ext cx="5298401" cy="2370793"/>
            </a:xfrm>
            <a:prstGeom prst="arc">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grpSp>
      <p:sp>
        <p:nvSpPr>
          <p:cNvPr id="30" name="TextBox 29"/>
          <p:cNvSpPr txBox="1"/>
          <p:nvPr/>
        </p:nvSpPr>
        <p:spPr>
          <a:xfrm>
            <a:off x="4800600" y="762000"/>
            <a:ext cx="3733800" cy="1477328"/>
          </a:xfrm>
          <a:prstGeom prst="rect">
            <a:avLst/>
          </a:prstGeom>
          <a:noFill/>
        </p:spPr>
        <p:txBody>
          <a:bodyPr wrap="square" rtlCol="0">
            <a:spAutoFit/>
          </a:bodyPr>
          <a:lstStyle/>
          <a:p>
            <a:pPr algn="ctr"/>
            <a:r>
              <a:rPr lang="en-US" sz="3000" b="1" i="1" dirty="0" smtClean="0">
                <a:solidFill>
                  <a:schemeClr val="bg1"/>
                </a:solidFill>
              </a:rPr>
              <a:t>Biodiversity often positively linked with ecosystem functioning</a:t>
            </a:r>
            <a:endParaRPr lang="en-US" sz="3000" b="1" i="1" dirty="0">
              <a:solidFill>
                <a:schemeClr val="bg1"/>
              </a:solidFill>
            </a:endParaRPr>
          </a:p>
        </p:txBody>
      </p:sp>
      <p:sp>
        <p:nvSpPr>
          <p:cNvPr id="26" name="TextBox 25"/>
          <p:cNvSpPr txBox="1"/>
          <p:nvPr/>
        </p:nvSpPr>
        <p:spPr>
          <a:xfrm>
            <a:off x="152400" y="3455313"/>
            <a:ext cx="2667000" cy="430887"/>
          </a:xfrm>
          <a:prstGeom prst="rect">
            <a:avLst/>
          </a:prstGeom>
          <a:noFill/>
        </p:spPr>
        <p:txBody>
          <a:bodyPr wrap="square" rtlCol="0">
            <a:spAutoFit/>
          </a:bodyPr>
          <a:lstStyle/>
          <a:p>
            <a:pPr algn="ctr"/>
            <a:r>
              <a:rPr lang="en-US" sz="2200" b="1" dirty="0" smtClean="0"/>
              <a:t>Science in a bucket!</a:t>
            </a:r>
            <a:endParaRPr lang="en-US" sz="2200" dirty="0"/>
          </a:p>
        </p:txBody>
      </p:sp>
      <p:sp>
        <p:nvSpPr>
          <p:cNvPr id="27" name="TextBox 26"/>
          <p:cNvSpPr txBox="1"/>
          <p:nvPr/>
        </p:nvSpPr>
        <p:spPr>
          <a:xfrm>
            <a:off x="3200400" y="3455313"/>
            <a:ext cx="2667000" cy="430887"/>
          </a:xfrm>
          <a:prstGeom prst="rect">
            <a:avLst/>
          </a:prstGeom>
          <a:noFill/>
        </p:spPr>
        <p:txBody>
          <a:bodyPr wrap="square" rtlCol="0">
            <a:spAutoFit/>
          </a:bodyPr>
          <a:lstStyle/>
          <a:p>
            <a:pPr algn="ctr"/>
            <a:r>
              <a:rPr lang="en-US" sz="2200" b="1" dirty="0" smtClean="0"/>
              <a:t>Science in a pond!</a:t>
            </a:r>
            <a:endParaRPr lang="en-US" sz="2200" dirty="0"/>
          </a:p>
        </p:txBody>
      </p:sp>
      <p:sp>
        <p:nvSpPr>
          <p:cNvPr id="29" name="TextBox 28"/>
          <p:cNvSpPr txBox="1"/>
          <p:nvPr/>
        </p:nvSpPr>
        <p:spPr>
          <a:xfrm>
            <a:off x="6400800" y="3455313"/>
            <a:ext cx="2667000" cy="430887"/>
          </a:xfrm>
          <a:prstGeom prst="rect">
            <a:avLst/>
          </a:prstGeom>
          <a:noFill/>
        </p:spPr>
        <p:txBody>
          <a:bodyPr wrap="square" rtlCol="0">
            <a:spAutoFit/>
          </a:bodyPr>
          <a:lstStyle/>
          <a:p>
            <a:pPr algn="ctr"/>
            <a:r>
              <a:rPr lang="en-US" sz="2200" b="1" dirty="0" smtClean="0"/>
              <a:t>Science in a field!</a:t>
            </a:r>
            <a:endParaRPr lang="en-US" sz="2200" dirty="0"/>
          </a:p>
        </p:txBody>
      </p:sp>
      <p:pic>
        <p:nvPicPr>
          <p:cNvPr id="3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3295650"/>
            <a:ext cx="8743950" cy="285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9" name="TextBox 38"/>
          <p:cNvSpPr txBox="1"/>
          <p:nvPr/>
        </p:nvSpPr>
        <p:spPr>
          <a:xfrm>
            <a:off x="6857999" y="6031468"/>
            <a:ext cx="2110321" cy="369332"/>
          </a:xfrm>
          <a:prstGeom prst="rect">
            <a:avLst/>
          </a:prstGeom>
          <a:noFill/>
        </p:spPr>
        <p:txBody>
          <a:bodyPr wrap="none" rtlCol="0">
            <a:spAutoFit/>
          </a:bodyPr>
          <a:lstStyle/>
          <a:p>
            <a:r>
              <a:rPr lang="en-US" dirty="0" err="1" smtClean="0">
                <a:solidFill>
                  <a:schemeClr val="tx1">
                    <a:lumMod val="65000"/>
                  </a:schemeClr>
                </a:solidFill>
              </a:rPr>
              <a:t>Cardinale</a:t>
            </a:r>
            <a:r>
              <a:rPr lang="en-US" dirty="0" smtClean="0">
                <a:solidFill>
                  <a:schemeClr val="tx1">
                    <a:lumMod val="65000"/>
                  </a:schemeClr>
                </a:solidFill>
              </a:rPr>
              <a:t> et al. 2011</a:t>
            </a:r>
            <a:endParaRPr lang="en-US" dirty="0">
              <a:solidFill>
                <a:schemeClr val="tx1">
                  <a:lumMod val="65000"/>
                </a:schemeClr>
              </a:solidFill>
            </a:endParaRPr>
          </a:p>
        </p:txBody>
      </p:sp>
      <p:pic>
        <p:nvPicPr>
          <p:cNvPr id="40" name="Picture 12" descr="http://www.scientificamerican.com/media/inline/C01CD404-E7F2-99DF-38740B95C496D62E_1.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63639" y="4458827"/>
            <a:ext cx="1527981" cy="1207106"/>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15" descr="http://utsa.edu/sombrilla/fall2009/img/story-Investigate-plant.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238766" y="4580083"/>
            <a:ext cx="1600201" cy="1085850"/>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19"/>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315200" y="4407460"/>
            <a:ext cx="1461516" cy="12584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3" name="TextBox 42"/>
          <p:cNvSpPr txBox="1"/>
          <p:nvPr/>
        </p:nvSpPr>
        <p:spPr>
          <a:xfrm rot="16200000">
            <a:off x="-686354" y="4735513"/>
            <a:ext cx="2046842" cy="369332"/>
          </a:xfrm>
          <a:prstGeom prst="rect">
            <a:avLst/>
          </a:prstGeom>
          <a:noFill/>
        </p:spPr>
        <p:txBody>
          <a:bodyPr wrap="none" rtlCol="0">
            <a:spAutoFit/>
          </a:bodyPr>
          <a:lstStyle/>
          <a:p>
            <a:r>
              <a:rPr lang="en-US" dirty="0" smtClean="0"/>
              <a:t>Biomass production</a:t>
            </a:r>
            <a:endParaRPr lang="en-US" dirty="0"/>
          </a:p>
        </p:txBody>
      </p:sp>
      <p:sp>
        <p:nvSpPr>
          <p:cNvPr id="44" name="TextBox 43"/>
          <p:cNvSpPr txBox="1"/>
          <p:nvPr/>
        </p:nvSpPr>
        <p:spPr>
          <a:xfrm rot="16200000">
            <a:off x="2485500" y="4724955"/>
            <a:ext cx="1670073" cy="369332"/>
          </a:xfrm>
          <a:prstGeom prst="rect">
            <a:avLst/>
          </a:prstGeom>
          <a:noFill/>
        </p:spPr>
        <p:txBody>
          <a:bodyPr wrap="none" rtlCol="0">
            <a:spAutoFit/>
          </a:bodyPr>
          <a:lstStyle/>
          <a:p>
            <a:r>
              <a:rPr lang="en-US" dirty="0" smtClean="0"/>
              <a:t>Nutrient uptake</a:t>
            </a:r>
            <a:endParaRPr lang="en-US" dirty="0"/>
          </a:p>
        </p:txBody>
      </p:sp>
      <p:sp>
        <p:nvSpPr>
          <p:cNvPr id="45" name="TextBox 44"/>
          <p:cNvSpPr txBox="1"/>
          <p:nvPr/>
        </p:nvSpPr>
        <p:spPr>
          <a:xfrm rot="16200000">
            <a:off x="5490032" y="4735513"/>
            <a:ext cx="1604606" cy="369332"/>
          </a:xfrm>
          <a:prstGeom prst="rect">
            <a:avLst/>
          </a:prstGeom>
          <a:noFill/>
        </p:spPr>
        <p:txBody>
          <a:bodyPr wrap="none" rtlCol="0">
            <a:spAutoFit/>
          </a:bodyPr>
          <a:lstStyle/>
          <a:p>
            <a:r>
              <a:rPr lang="en-US" dirty="0" smtClean="0"/>
              <a:t>Decomposition</a:t>
            </a:r>
            <a:endParaRPr lang="en-US" dirty="0"/>
          </a:p>
        </p:txBody>
      </p:sp>
      <p:sp>
        <p:nvSpPr>
          <p:cNvPr id="46" name="TextBox 45"/>
          <p:cNvSpPr txBox="1"/>
          <p:nvPr/>
        </p:nvSpPr>
        <p:spPr>
          <a:xfrm>
            <a:off x="3472379" y="5846802"/>
            <a:ext cx="1750800" cy="369332"/>
          </a:xfrm>
          <a:prstGeom prst="rect">
            <a:avLst/>
          </a:prstGeom>
          <a:noFill/>
        </p:spPr>
        <p:txBody>
          <a:bodyPr wrap="none" rtlCol="0">
            <a:spAutoFit/>
          </a:bodyPr>
          <a:lstStyle/>
          <a:p>
            <a:r>
              <a:rPr lang="en-US" dirty="0" smtClean="0"/>
              <a:t>Species Richness</a:t>
            </a:r>
            <a:endParaRPr lang="en-US" dirty="0"/>
          </a:p>
        </p:txBody>
      </p:sp>
      <p:cxnSp>
        <p:nvCxnSpPr>
          <p:cNvPr id="47" name="Straight Arrow Connector 46"/>
          <p:cNvCxnSpPr/>
          <p:nvPr/>
        </p:nvCxnSpPr>
        <p:spPr>
          <a:xfrm>
            <a:off x="5223179" y="6031468"/>
            <a:ext cx="7204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961357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144000" cy="32766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0" y="3200400"/>
            <a:ext cx="9144000" cy="3657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57200" y="5181600"/>
            <a:ext cx="8229600" cy="1569660"/>
          </a:xfrm>
          <a:prstGeom prst="rect">
            <a:avLst/>
          </a:prstGeom>
        </p:spPr>
        <p:txBody>
          <a:bodyPr wrap="square">
            <a:spAutoFit/>
          </a:bodyPr>
          <a:lstStyle/>
          <a:p>
            <a:pPr marL="304800" indent="-304800"/>
            <a:r>
              <a:rPr lang="en-US" sz="1600" dirty="0"/>
              <a:t>Cardinale, B. J., Srivastava, D. S., Duffy, J. E., Wright, J. P., Downing, A. L., </a:t>
            </a:r>
            <a:r>
              <a:rPr lang="en-US" sz="1600" dirty="0" err="1"/>
              <a:t>Sankaran</a:t>
            </a:r>
            <a:r>
              <a:rPr lang="en-US" sz="1600" dirty="0"/>
              <a:t>, M., &amp; </a:t>
            </a:r>
            <a:r>
              <a:rPr lang="en-US" sz="1600" dirty="0" err="1"/>
              <a:t>Jouseau</a:t>
            </a:r>
            <a:r>
              <a:rPr lang="en-US" sz="1600" dirty="0"/>
              <a:t>, C. (2006). Effects of biodiversity on the functioning of trophic groups and ecosystems. </a:t>
            </a:r>
            <a:r>
              <a:rPr lang="en-US" sz="1600" i="1" dirty="0"/>
              <a:t>Nature</a:t>
            </a:r>
            <a:r>
              <a:rPr lang="en-US" sz="1600" dirty="0"/>
              <a:t>, </a:t>
            </a:r>
            <a:r>
              <a:rPr lang="en-US" sz="1600" i="1" dirty="0"/>
              <a:t>443</a:t>
            </a:r>
            <a:r>
              <a:rPr lang="en-US" sz="1600" dirty="0"/>
              <a:t>(7114), 989–992. </a:t>
            </a:r>
            <a:r>
              <a:rPr lang="en-US" sz="1600" dirty="0" smtClean="0"/>
              <a:t>doi:10.1038/nature05202</a:t>
            </a:r>
          </a:p>
          <a:p>
            <a:pPr marL="304800" indent="-304800"/>
            <a:r>
              <a:rPr lang="en-US" sz="1600" dirty="0"/>
              <a:t>Cardinale, B. J., </a:t>
            </a:r>
            <a:r>
              <a:rPr lang="en-US" sz="1600" dirty="0" err="1"/>
              <a:t>Matulich</a:t>
            </a:r>
            <a:r>
              <a:rPr lang="en-US" sz="1600" dirty="0"/>
              <a:t>, K. L., Hooper, D. U., Byrnes, J. E., Duffy, E., Gamfeldt, L., </a:t>
            </a:r>
            <a:r>
              <a:rPr lang="en-US" sz="1600" dirty="0" err="1"/>
              <a:t>Balvanera</a:t>
            </a:r>
            <a:r>
              <a:rPr lang="en-US" sz="1600" dirty="0"/>
              <a:t>, P., et al. (2011). The functional role of producer diversity in ecosystems. </a:t>
            </a:r>
            <a:r>
              <a:rPr lang="en-US" sz="1600" i="1" dirty="0"/>
              <a:t>American Journal of Botany</a:t>
            </a:r>
            <a:r>
              <a:rPr lang="en-US" sz="1600" dirty="0"/>
              <a:t>, </a:t>
            </a:r>
            <a:r>
              <a:rPr lang="en-US" sz="1600" i="1" dirty="0"/>
              <a:t>98</a:t>
            </a:r>
            <a:r>
              <a:rPr lang="en-US" sz="1600" dirty="0"/>
              <a:t>(3), 572–592. </a:t>
            </a:r>
            <a:r>
              <a:rPr lang="en-US" sz="1600" dirty="0" smtClean="0"/>
              <a:t>doi:10.3732/ajb.1000364</a:t>
            </a:r>
            <a:endParaRPr lang="en-US" sz="1600" dirty="0"/>
          </a:p>
        </p:txBody>
      </p:sp>
      <p:grpSp>
        <p:nvGrpSpPr>
          <p:cNvPr id="29" name="Group 28"/>
          <p:cNvGrpSpPr/>
          <p:nvPr/>
        </p:nvGrpSpPr>
        <p:grpSpPr>
          <a:xfrm>
            <a:off x="152401" y="76199"/>
            <a:ext cx="3838827" cy="2970955"/>
            <a:chOff x="152401" y="76199"/>
            <a:chExt cx="3838827" cy="2970955"/>
          </a:xfrm>
        </p:grpSpPr>
        <p:sp>
          <p:nvSpPr>
            <p:cNvPr id="32" name="TextBox 31"/>
            <p:cNvSpPr txBox="1"/>
            <p:nvPr/>
          </p:nvSpPr>
          <p:spPr>
            <a:xfrm rot="16200000">
              <a:off x="-597976" y="826576"/>
              <a:ext cx="2361523" cy="860770"/>
            </a:xfrm>
            <a:prstGeom prst="rect">
              <a:avLst/>
            </a:prstGeom>
            <a:noFill/>
          </p:spPr>
          <p:txBody>
            <a:bodyPr wrap="square" rtlCol="0">
              <a:spAutoFit/>
            </a:bodyPr>
            <a:lstStyle/>
            <a:p>
              <a:pPr algn="ctr"/>
              <a:r>
                <a:rPr lang="en-US" sz="2800" dirty="0" smtClean="0">
                  <a:solidFill>
                    <a:schemeClr val="bg1"/>
                  </a:solidFill>
                </a:rPr>
                <a:t>Ecosystem Functioning</a:t>
              </a:r>
              <a:endParaRPr lang="en-US" sz="2800" dirty="0">
                <a:solidFill>
                  <a:schemeClr val="bg1"/>
                </a:solidFill>
              </a:endParaRPr>
            </a:p>
          </p:txBody>
        </p:sp>
        <p:sp>
          <p:nvSpPr>
            <p:cNvPr id="38" name="TextBox 37"/>
            <p:cNvSpPr txBox="1"/>
            <p:nvPr/>
          </p:nvSpPr>
          <p:spPr>
            <a:xfrm>
              <a:off x="1371600" y="2523934"/>
              <a:ext cx="2619628" cy="523220"/>
            </a:xfrm>
            <a:prstGeom prst="rect">
              <a:avLst/>
            </a:prstGeom>
            <a:noFill/>
          </p:spPr>
          <p:txBody>
            <a:bodyPr wrap="none" rtlCol="0">
              <a:spAutoFit/>
            </a:bodyPr>
            <a:lstStyle/>
            <a:p>
              <a:r>
                <a:rPr lang="en-US" sz="2800" dirty="0" smtClean="0">
                  <a:solidFill>
                    <a:schemeClr val="bg1"/>
                  </a:solidFill>
                </a:rPr>
                <a:t>Species Richness</a:t>
              </a:r>
              <a:endParaRPr lang="en-US" sz="2800" dirty="0">
                <a:solidFill>
                  <a:schemeClr val="bg1"/>
                </a:solidFill>
              </a:endParaRPr>
            </a:p>
          </p:txBody>
        </p:sp>
      </p:grpSp>
      <p:grpSp>
        <p:nvGrpSpPr>
          <p:cNvPr id="39" name="Group 38"/>
          <p:cNvGrpSpPr/>
          <p:nvPr/>
        </p:nvGrpSpPr>
        <p:grpSpPr>
          <a:xfrm>
            <a:off x="1149897" y="76202"/>
            <a:ext cx="6927303" cy="3581398"/>
            <a:chOff x="1149897" y="76202"/>
            <a:chExt cx="5327103" cy="3581398"/>
          </a:xfrm>
        </p:grpSpPr>
        <p:cxnSp>
          <p:nvCxnSpPr>
            <p:cNvPr id="40" name="Straight Connector 39"/>
            <p:cNvCxnSpPr/>
            <p:nvPr/>
          </p:nvCxnSpPr>
          <p:spPr>
            <a:xfrm>
              <a:off x="1149897" y="76202"/>
              <a:ext cx="0" cy="237079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149897" y="2446995"/>
              <a:ext cx="268651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Arc 41"/>
            <p:cNvSpPr/>
            <p:nvPr/>
          </p:nvSpPr>
          <p:spPr>
            <a:xfrm flipH="1">
              <a:off x="1178599" y="1286807"/>
              <a:ext cx="5298401" cy="2370793"/>
            </a:xfrm>
            <a:prstGeom prst="arc">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grpSp>
      <p:sp>
        <p:nvSpPr>
          <p:cNvPr id="43" name="Rectangle 42"/>
          <p:cNvSpPr/>
          <p:nvPr/>
        </p:nvSpPr>
        <p:spPr>
          <a:xfrm>
            <a:off x="228600" y="3708737"/>
            <a:ext cx="8686800" cy="1015663"/>
          </a:xfrm>
          <a:prstGeom prst="rect">
            <a:avLst/>
          </a:prstGeom>
        </p:spPr>
        <p:txBody>
          <a:bodyPr wrap="square">
            <a:spAutoFit/>
          </a:bodyPr>
          <a:lstStyle/>
          <a:p>
            <a:pPr algn="ctr"/>
            <a:r>
              <a:rPr lang="en-US" sz="3000" dirty="0" smtClean="0"/>
              <a:t>Relationship </a:t>
            </a:r>
            <a:r>
              <a:rPr lang="en-US" sz="3000" dirty="0" smtClean="0"/>
              <a:t>between richness and </a:t>
            </a:r>
            <a:r>
              <a:rPr lang="en-US" sz="3000" dirty="0" smtClean="0"/>
              <a:t>ecosystem functioning is saturating</a:t>
            </a:r>
            <a:endParaRPr lang="en-US" sz="3000" dirty="0"/>
          </a:p>
        </p:txBody>
      </p:sp>
      <p:sp>
        <p:nvSpPr>
          <p:cNvPr id="45" name="TextBox 44"/>
          <p:cNvSpPr txBox="1"/>
          <p:nvPr/>
        </p:nvSpPr>
        <p:spPr>
          <a:xfrm>
            <a:off x="5943600" y="732472"/>
            <a:ext cx="2819400" cy="1477328"/>
          </a:xfrm>
          <a:prstGeom prst="rect">
            <a:avLst/>
          </a:prstGeom>
          <a:noFill/>
        </p:spPr>
        <p:txBody>
          <a:bodyPr wrap="square" rtlCol="0">
            <a:spAutoFit/>
          </a:bodyPr>
          <a:lstStyle/>
          <a:p>
            <a:pPr algn="ctr"/>
            <a:r>
              <a:rPr lang="en-US" sz="3000" b="1" i="1" dirty="0" smtClean="0">
                <a:solidFill>
                  <a:schemeClr val="bg1"/>
                </a:solidFill>
              </a:rPr>
              <a:t>Consequences of diversity loss is hard to predict</a:t>
            </a:r>
            <a:endParaRPr lang="en-US" sz="3000" b="1" i="1" dirty="0">
              <a:solidFill>
                <a:schemeClr val="bg1"/>
              </a:solidFill>
            </a:endParaRPr>
          </a:p>
        </p:txBody>
      </p:sp>
      <p:sp>
        <p:nvSpPr>
          <p:cNvPr id="46" name="Oval 45"/>
          <p:cNvSpPr/>
          <p:nvPr/>
        </p:nvSpPr>
        <p:spPr>
          <a:xfrm>
            <a:off x="2895600" y="685800"/>
            <a:ext cx="2667000" cy="17526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xmlns="" val="35961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144000" cy="32766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0" y="3200400"/>
            <a:ext cx="9144000" cy="3657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5943600" y="732472"/>
            <a:ext cx="2819400" cy="1477328"/>
          </a:xfrm>
          <a:prstGeom prst="rect">
            <a:avLst/>
          </a:prstGeom>
          <a:noFill/>
        </p:spPr>
        <p:txBody>
          <a:bodyPr wrap="square" rtlCol="0">
            <a:spAutoFit/>
          </a:bodyPr>
          <a:lstStyle/>
          <a:p>
            <a:pPr algn="ctr"/>
            <a:r>
              <a:rPr lang="en-US" sz="3000" b="1" i="1" dirty="0" smtClean="0">
                <a:solidFill>
                  <a:schemeClr val="bg1"/>
                </a:solidFill>
              </a:rPr>
              <a:t>Consequences of diversity loss is hard to predict</a:t>
            </a:r>
            <a:endParaRPr lang="en-US" sz="3000" b="1" i="1" dirty="0">
              <a:solidFill>
                <a:schemeClr val="bg1"/>
              </a:solidFill>
            </a:endParaRPr>
          </a:p>
        </p:txBody>
      </p:sp>
      <p:sp>
        <p:nvSpPr>
          <p:cNvPr id="26" name="Oval 25"/>
          <p:cNvSpPr/>
          <p:nvPr/>
        </p:nvSpPr>
        <p:spPr>
          <a:xfrm>
            <a:off x="2895600" y="685800"/>
            <a:ext cx="2667000" cy="17526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457200" y="5181600"/>
            <a:ext cx="8229600" cy="1569660"/>
          </a:xfrm>
          <a:prstGeom prst="rect">
            <a:avLst/>
          </a:prstGeom>
        </p:spPr>
        <p:txBody>
          <a:bodyPr wrap="square">
            <a:spAutoFit/>
          </a:bodyPr>
          <a:lstStyle/>
          <a:p>
            <a:pPr marL="304800" indent="-304800"/>
            <a:r>
              <a:rPr lang="en-US" sz="1600" dirty="0"/>
              <a:t>Cardinale, B. J., Srivastava, D. S., Duffy, J. E., Wright, J. P., Downing, A. L., </a:t>
            </a:r>
            <a:r>
              <a:rPr lang="en-US" sz="1600" dirty="0" err="1"/>
              <a:t>Sankaran</a:t>
            </a:r>
            <a:r>
              <a:rPr lang="en-US" sz="1600" dirty="0"/>
              <a:t>, M., &amp; </a:t>
            </a:r>
            <a:r>
              <a:rPr lang="en-US" sz="1600" dirty="0" err="1"/>
              <a:t>Jouseau</a:t>
            </a:r>
            <a:r>
              <a:rPr lang="en-US" sz="1600" dirty="0"/>
              <a:t>, C. (2006). Effects of biodiversity on the functioning of trophic groups and ecosystems. </a:t>
            </a:r>
            <a:r>
              <a:rPr lang="en-US" sz="1600" i="1" dirty="0"/>
              <a:t>Nature</a:t>
            </a:r>
            <a:r>
              <a:rPr lang="en-US" sz="1600" dirty="0"/>
              <a:t>, </a:t>
            </a:r>
            <a:r>
              <a:rPr lang="en-US" sz="1600" i="1" dirty="0"/>
              <a:t>443</a:t>
            </a:r>
            <a:r>
              <a:rPr lang="en-US" sz="1600" dirty="0"/>
              <a:t>(7114), 989–992. </a:t>
            </a:r>
            <a:r>
              <a:rPr lang="en-US" sz="1600" dirty="0" smtClean="0"/>
              <a:t>doi:10.1038/nature05202</a:t>
            </a:r>
          </a:p>
          <a:p>
            <a:pPr marL="304800" indent="-304800"/>
            <a:r>
              <a:rPr lang="en-US" sz="1600" dirty="0"/>
              <a:t>Cardinale, B. J., </a:t>
            </a:r>
            <a:r>
              <a:rPr lang="en-US" sz="1600" dirty="0" err="1"/>
              <a:t>Matulich</a:t>
            </a:r>
            <a:r>
              <a:rPr lang="en-US" sz="1600" dirty="0"/>
              <a:t>, K. L., Hooper, D. U., Byrnes, J. E., Duffy, E., Gamfeldt, L., </a:t>
            </a:r>
            <a:r>
              <a:rPr lang="en-US" sz="1600" dirty="0" err="1"/>
              <a:t>Balvanera</a:t>
            </a:r>
            <a:r>
              <a:rPr lang="en-US" sz="1600" dirty="0"/>
              <a:t>, P., et al. (2011). The functional role of producer diversity in ecosystems. </a:t>
            </a:r>
            <a:r>
              <a:rPr lang="en-US" sz="1600" i="1" dirty="0"/>
              <a:t>American Journal of Botany</a:t>
            </a:r>
            <a:r>
              <a:rPr lang="en-US" sz="1600" dirty="0"/>
              <a:t>, </a:t>
            </a:r>
            <a:r>
              <a:rPr lang="en-US" sz="1600" i="1" dirty="0"/>
              <a:t>98</a:t>
            </a:r>
            <a:r>
              <a:rPr lang="en-US" sz="1600" dirty="0"/>
              <a:t>(3), 572–592. </a:t>
            </a:r>
            <a:r>
              <a:rPr lang="en-US" sz="1600" dirty="0" smtClean="0"/>
              <a:t>doi:10.3732/ajb.1000364</a:t>
            </a:r>
            <a:endParaRPr lang="en-US" sz="1600" dirty="0"/>
          </a:p>
        </p:txBody>
      </p:sp>
      <p:grpSp>
        <p:nvGrpSpPr>
          <p:cNvPr id="2" name="Group 28"/>
          <p:cNvGrpSpPr/>
          <p:nvPr/>
        </p:nvGrpSpPr>
        <p:grpSpPr>
          <a:xfrm>
            <a:off x="152401" y="76199"/>
            <a:ext cx="3838827" cy="2970955"/>
            <a:chOff x="152401" y="76199"/>
            <a:chExt cx="3838827" cy="2970955"/>
          </a:xfrm>
        </p:grpSpPr>
        <p:sp>
          <p:nvSpPr>
            <p:cNvPr id="32" name="TextBox 31"/>
            <p:cNvSpPr txBox="1"/>
            <p:nvPr/>
          </p:nvSpPr>
          <p:spPr>
            <a:xfrm rot="16200000">
              <a:off x="-597976" y="826576"/>
              <a:ext cx="2361523" cy="860770"/>
            </a:xfrm>
            <a:prstGeom prst="rect">
              <a:avLst/>
            </a:prstGeom>
            <a:noFill/>
          </p:spPr>
          <p:txBody>
            <a:bodyPr wrap="square" rtlCol="0">
              <a:spAutoFit/>
            </a:bodyPr>
            <a:lstStyle/>
            <a:p>
              <a:pPr algn="ctr"/>
              <a:r>
                <a:rPr lang="en-US" sz="2800" dirty="0" smtClean="0">
                  <a:solidFill>
                    <a:schemeClr val="bg1"/>
                  </a:solidFill>
                </a:rPr>
                <a:t>Ecosystem Functioning</a:t>
              </a:r>
              <a:endParaRPr lang="en-US" sz="2800" dirty="0">
                <a:solidFill>
                  <a:schemeClr val="bg1"/>
                </a:solidFill>
              </a:endParaRPr>
            </a:p>
          </p:txBody>
        </p:sp>
        <p:sp>
          <p:nvSpPr>
            <p:cNvPr id="38" name="TextBox 37"/>
            <p:cNvSpPr txBox="1"/>
            <p:nvPr/>
          </p:nvSpPr>
          <p:spPr>
            <a:xfrm>
              <a:off x="1371600" y="2523934"/>
              <a:ext cx="2619628" cy="523220"/>
            </a:xfrm>
            <a:prstGeom prst="rect">
              <a:avLst/>
            </a:prstGeom>
            <a:noFill/>
          </p:spPr>
          <p:txBody>
            <a:bodyPr wrap="none" rtlCol="0">
              <a:spAutoFit/>
            </a:bodyPr>
            <a:lstStyle/>
            <a:p>
              <a:r>
                <a:rPr lang="en-US" sz="2800" dirty="0" smtClean="0">
                  <a:solidFill>
                    <a:schemeClr val="bg1"/>
                  </a:solidFill>
                </a:rPr>
                <a:t>Species Richness</a:t>
              </a:r>
              <a:endParaRPr lang="en-US" sz="2800" dirty="0">
                <a:solidFill>
                  <a:schemeClr val="bg1"/>
                </a:solidFill>
              </a:endParaRPr>
            </a:p>
          </p:txBody>
        </p:sp>
      </p:grpSp>
      <p:grpSp>
        <p:nvGrpSpPr>
          <p:cNvPr id="3" name="Group 38"/>
          <p:cNvGrpSpPr/>
          <p:nvPr/>
        </p:nvGrpSpPr>
        <p:grpSpPr>
          <a:xfrm>
            <a:off x="1149897" y="76202"/>
            <a:ext cx="6927303" cy="3581398"/>
            <a:chOff x="1149897" y="76202"/>
            <a:chExt cx="5327103" cy="3581398"/>
          </a:xfrm>
        </p:grpSpPr>
        <p:cxnSp>
          <p:nvCxnSpPr>
            <p:cNvPr id="40" name="Straight Connector 39"/>
            <p:cNvCxnSpPr/>
            <p:nvPr/>
          </p:nvCxnSpPr>
          <p:spPr>
            <a:xfrm>
              <a:off x="1149897" y="76202"/>
              <a:ext cx="0" cy="237079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149897" y="2446995"/>
              <a:ext cx="268651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Arc 41"/>
            <p:cNvSpPr/>
            <p:nvPr/>
          </p:nvSpPr>
          <p:spPr>
            <a:xfrm flipH="1">
              <a:off x="1178599" y="1286807"/>
              <a:ext cx="5298401" cy="2370793"/>
            </a:xfrm>
            <a:prstGeom prst="arc">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grpSp>
      <p:sp>
        <p:nvSpPr>
          <p:cNvPr id="43" name="Rectangle 42"/>
          <p:cNvSpPr/>
          <p:nvPr/>
        </p:nvSpPr>
        <p:spPr>
          <a:xfrm>
            <a:off x="228600" y="3708737"/>
            <a:ext cx="8686800" cy="1015663"/>
          </a:xfrm>
          <a:prstGeom prst="rect">
            <a:avLst/>
          </a:prstGeom>
        </p:spPr>
        <p:txBody>
          <a:bodyPr wrap="square">
            <a:spAutoFit/>
          </a:bodyPr>
          <a:lstStyle/>
          <a:p>
            <a:pPr algn="ctr"/>
            <a:r>
              <a:rPr lang="en-US" sz="3000" dirty="0" smtClean="0"/>
              <a:t>Relationship </a:t>
            </a:r>
            <a:r>
              <a:rPr lang="en-US" sz="3000" dirty="0" smtClean="0"/>
              <a:t>between richness and </a:t>
            </a:r>
            <a:r>
              <a:rPr lang="en-US" sz="3000" dirty="0" smtClean="0"/>
              <a:t>ecosystem functioning is saturating</a:t>
            </a:r>
            <a:endParaRPr lang="en-US" sz="3000" dirty="0"/>
          </a:p>
        </p:txBody>
      </p:sp>
      <p:pic>
        <p:nvPicPr>
          <p:cNvPr id="16" name="Picture 2"/>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1219200" y="2073606"/>
            <a:ext cx="753784" cy="3647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5"/>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98800"/>
                    </a14:imgEffect>
                  </a14:imgLayer>
                </a14:imgProps>
              </a:ext>
              <a:ext uri="{28A0092B-C50C-407E-A947-70E740481C1C}">
                <a14:useLocalDpi xmlns:a14="http://schemas.microsoft.com/office/drawing/2010/main" xmlns="" val="0"/>
              </a:ext>
            </a:extLst>
          </a:blip>
          <a:srcRect/>
          <a:stretch>
            <a:fillRect/>
          </a:stretch>
        </p:blipFill>
        <p:spPr bwMode="auto">
          <a:xfrm>
            <a:off x="3706834" y="1828800"/>
            <a:ext cx="788966" cy="3609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6"/>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3505200" y="1461936"/>
            <a:ext cx="824504" cy="3668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 name="Picture 9"/>
          <p:cNvPicPr>
            <a:picLocks noChangeAspect="1" noChangeArrowheads="1"/>
          </p:cNvPicPr>
          <p:nvPr/>
        </p:nvPicPr>
        <p:blipFill>
          <a:blip r:embed="rId9" cstate="print">
            <a:extLst>
              <a:ext uri="{BEBA8EAE-BF5A-486C-A8C5-ECC9F3942E4B}">
                <a14:imgProps xmlns:a14="http://schemas.microsoft.com/office/drawing/2010/main" xmlns="">
                  <a14:imgLayer r:embed="rId10">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1219200" y="1763954"/>
            <a:ext cx="914804" cy="3696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031363" y="1501495"/>
            <a:ext cx="1150237" cy="4035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2" descr="Illustration of Sandbar Shark by Diane Rome Peebles"/>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2057400" y="1447800"/>
            <a:ext cx="1243367" cy="533400"/>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2294216" y="2057400"/>
            <a:ext cx="753784" cy="3647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 name="Picture 9"/>
          <p:cNvPicPr>
            <a:picLocks noChangeAspect="1" noChangeArrowheads="1"/>
          </p:cNvPicPr>
          <p:nvPr/>
        </p:nvPicPr>
        <p:blipFill>
          <a:blip r:embed="rId9" cstate="print">
            <a:extLst>
              <a:ext uri="{BEBA8EAE-BF5A-486C-A8C5-ECC9F3942E4B}">
                <a14:imgProps xmlns:a14="http://schemas.microsoft.com/office/drawing/2010/main" xmlns="">
                  <a14:imgLayer r:embed="rId10">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2209396" y="1763954"/>
            <a:ext cx="914804" cy="3696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2" descr="Illustration of Sandbar Shark by Diane Rome Peebles"/>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3733800" y="1143000"/>
            <a:ext cx="1243367" cy="533400"/>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3894416" y="2073606"/>
            <a:ext cx="753784" cy="3647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8" name="Picture 9"/>
          <p:cNvPicPr>
            <a:picLocks noChangeAspect="1" noChangeArrowheads="1"/>
          </p:cNvPicPr>
          <p:nvPr/>
        </p:nvPicPr>
        <p:blipFill>
          <a:blip r:embed="rId9" cstate="print">
            <a:extLst>
              <a:ext uri="{BEBA8EAE-BF5A-486C-A8C5-ECC9F3942E4B}">
                <a14:imgProps xmlns:a14="http://schemas.microsoft.com/office/drawing/2010/main" xmlns="">
                  <a14:imgLayer r:embed="rId10">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114800" y="1763954"/>
            <a:ext cx="914804" cy="3696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961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57800" y="152400"/>
            <a:ext cx="3657600" cy="646331"/>
          </a:xfrm>
          <a:prstGeom prst="rect">
            <a:avLst/>
          </a:prstGeom>
          <a:noFill/>
        </p:spPr>
        <p:txBody>
          <a:bodyPr wrap="square" rtlCol="0">
            <a:spAutoFit/>
          </a:bodyPr>
          <a:lstStyle/>
          <a:p>
            <a:pPr algn="r"/>
            <a:r>
              <a:rPr lang="en-US" dirty="0" err="1" smtClean="0"/>
              <a:t>Wordle</a:t>
            </a:r>
            <a:r>
              <a:rPr lang="en-US" dirty="0" smtClean="0"/>
              <a:t>, Wikipedia definition of “Biodiversity” - August 2014</a:t>
            </a:r>
            <a:endParaRPr lang="en-US" dirty="0"/>
          </a:p>
        </p:txBody>
      </p:sp>
      <p:grpSp>
        <p:nvGrpSpPr>
          <p:cNvPr id="8" name="Group 7"/>
          <p:cNvGrpSpPr/>
          <p:nvPr/>
        </p:nvGrpSpPr>
        <p:grpSpPr>
          <a:xfrm>
            <a:off x="-152400" y="1692188"/>
            <a:ext cx="9296400" cy="3489412"/>
            <a:chOff x="-152400" y="1447800"/>
            <a:chExt cx="9296400" cy="3489412"/>
          </a:xfrm>
        </p:grpSpPr>
        <p:grpSp>
          <p:nvGrpSpPr>
            <p:cNvPr id="6" name="Group 5"/>
            <p:cNvGrpSpPr/>
            <p:nvPr/>
          </p:nvGrpSpPr>
          <p:grpSpPr>
            <a:xfrm>
              <a:off x="-152400" y="1447800"/>
              <a:ext cx="9296400" cy="3489412"/>
              <a:chOff x="-152400" y="1447800"/>
              <a:chExt cx="9296400" cy="3489412"/>
            </a:xfrm>
          </p:grpSpPr>
          <p:pic>
            <p:nvPicPr>
              <p:cNvPr id="12" name="Picture 11" descr="Biodiversity_Wordle_Snippet2.JPG"/>
              <p:cNvPicPr>
                <a:picLocks noChangeAspect="1"/>
              </p:cNvPicPr>
              <p:nvPr/>
            </p:nvPicPr>
            <p:blipFill>
              <a:blip r:embed="rId3" cstate="print"/>
              <a:stretch>
                <a:fillRect/>
              </a:stretch>
            </p:blipFill>
            <p:spPr>
              <a:xfrm>
                <a:off x="0" y="1447800"/>
                <a:ext cx="9144000" cy="3489412"/>
              </a:xfrm>
              <a:prstGeom prst="rect">
                <a:avLst/>
              </a:prstGeom>
            </p:spPr>
          </p:pic>
          <p:cxnSp>
            <p:nvCxnSpPr>
              <p:cNvPr id="17" name="Straight Connector 16"/>
              <p:cNvCxnSpPr/>
              <p:nvPr/>
            </p:nvCxnSpPr>
            <p:spPr>
              <a:xfrm flipV="1">
                <a:off x="-152400" y="3048000"/>
                <a:ext cx="4495800" cy="7620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90311" y="2582159"/>
                <a:ext cx="4373228" cy="1143174"/>
              </a:xfrm>
              <a:custGeom>
                <a:avLst/>
                <a:gdLst>
                  <a:gd name="connsiteX0" fmla="*/ 0 w 4373228"/>
                  <a:gd name="connsiteY0" fmla="*/ 1143174 h 1143174"/>
                  <a:gd name="connsiteX1" fmla="*/ 146755 w 4373228"/>
                  <a:gd name="connsiteY1" fmla="*/ 635174 h 1143174"/>
                  <a:gd name="connsiteX2" fmla="*/ 169333 w 4373228"/>
                  <a:gd name="connsiteY2" fmla="*/ 556152 h 1143174"/>
                  <a:gd name="connsiteX3" fmla="*/ 225778 w 4373228"/>
                  <a:gd name="connsiteY3" fmla="*/ 465841 h 1143174"/>
                  <a:gd name="connsiteX4" fmla="*/ 248355 w 4373228"/>
                  <a:gd name="connsiteY4" fmla="*/ 386819 h 1143174"/>
                  <a:gd name="connsiteX5" fmla="*/ 293511 w 4373228"/>
                  <a:gd name="connsiteY5" fmla="*/ 319085 h 1143174"/>
                  <a:gd name="connsiteX6" fmla="*/ 304800 w 4373228"/>
                  <a:gd name="connsiteY6" fmla="*/ 285219 h 1143174"/>
                  <a:gd name="connsiteX7" fmla="*/ 417689 w 4373228"/>
                  <a:gd name="connsiteY7" fmla="*/ 262641 h 1143174"/>
                  <a:gd name="connsiteX8" fmla="*/ 666044 w 4373228"/>
                  <a:gd name="connsiteY8" fmla="*/ 273930 h 1143174"/>
                  <a:gd name="connsiteX9" fmla="*/ 699911 w 4373228"/>
                  <a:gd name="connsiteY9" fmla="*/ 285219 h 1143174"/>
                  <a:gd name="connsiteX10" fmla="*/ 733778 w 4373228"/>
                  <a:gd name="connsiteY10" fmla="*/ 307797 h 1143174"/>
                  <a:gd name="connsiteX11" fmla="*/ 767644 w 4373228"/>
                  <a:gd name="connsiteY11" fmla="*/ 352952 h 1143174"/>
                  <a:gd name="connsiteX12" fmla="*/ 801511 w 4373228"/>
                  <a:gd name="connsiteY12" fmla="*/ 443263 h 1143174"/>
                  <a:gd name="connsiteX13" fmla="*/ 869244 w 4373228"/>
                  <a:gd name="connsiteY13" fmla="*/ 827085 h 1143174"/>
                  <a:gd name="connsiteX14" fmla="*/ 914400 w 4373228"/>
                  <a:gd name="connsiteY14" fmla="*/ 838374 h 1143174"/>
                  <a:gd name="connsiteX15" fmla="*/ 948267 w 4373228"/>
                  <a:gd name="connsiteY15" fmla="*/ 860952 h 1143174"/>
                  <a:gd name="connsiteX16" fmla="*/ 1185333 w 4373228"/>
                  <a:gd name="connsiteY16" fmla="*/ 860952 h 1143174"/>
                  <a:gd name="connsiteX17" fmla="*/ 1230489 w 4373228"/>
                  <a:gd name="connsiteY17" fmla="*/ 793219 h 1143174"/>
                  <a:gd name="connsiteX18" fmla="*/ 1253067 w 4373228"/>
                  <a:gd name="connsiteY18" fmla="*/ 691619 h 1143174"/>
                  <a:gd name="connsiteX19" fmla="*/ 1264355 w 4373228"/>
                  <a:gd name="connsiteY19" fmla="*/ 657752 h 1143174"/>
                  <a:gd name="connsiteX20" fmla="*/ 1275644 w 4373228"/>
                  <a:gd name="connsiteY20" fmla="*/ 352952 h 1143174"/>
                  <a:gd name="connsiteX21" fmla="*/ 1298222 w 4373228"/>
                  <a:gd name="connsiteY21" fmla="*/ 319085 h 1143174"/>
                  <a:gd name="connsiteX22" fmla="*/ 1320800 w 4373228"/>
                  <a:gd name="connsiteY22" fmla="*/ 262641 h 1143174"/>
                  <a:gd name="connsiteX23" fmla="*/ 1343378 w 4373228"/>
                  <a:gd name="connsiteY23" fmla="*/ 194908 h 1143174"/>
                  <a:gd name="connsiteX24" fmla="*/ 1433689 w 4373228"/>
                  <a:gd name="connsiteY24" fmla="*/ 138463 h 1143174"/>
                  <a:gd name="connsiteX25" fmla="*/ 1512711 w 4373228"/>
                  <a:gd name="connsiteY25" fmla="*/ 149752 h 1143174"/>
                  <a:gd name="connsiteX26" fmla="*/ 1546578 w 4373228"/>
                  <a:gd name="connsiteY26" fmla="*/ 194908 h 1143174"/>
                  <a:gd name="connsiteX27" fmla="*/ 1591733 w 4373228"/>
                  <a:gd name="connsiteY27" fmla="*/ 240063 h 1143174"/>
                  <a:gd name="connsiteX28" fmla="*/ 1659467 w 4373228"/>
                  <a:gd name="connsiteY28" fmla="*/ 319085 h 1143174"/>
                  <a:gd name="connsiteX29" fmla="*/ 1682044 w 4373228"/>
                  <a:gd name="connsiteY29" fmla="*/ 364241 h 1143174"/>
                  <a:gd name="connsiteX30" fmla="*/ 1727200 w 4373228"/>
                  <a:gd name="connsiteY30" fmla="*/ 398108 h 1143174"/>
                  <a:gd name="connsiteX31" fmla="*/ 1749778 w 4373228"/>
                  <a:gd name="connsiteY31" fmla="*/ 431974 h 1143174"/>
                  <a:gd name="connsiteX32" fmla="*/ 1761067 w 4373228"/>
                  <a:gd name="connsiteY32" fmla="*/ 477130 h 1143174"/>
                  <a:gd name="connsiteX33" fmla="*/ 1806222 w 4373228"/>
                  <a:gd name="connsiteY33" fmla="*/ 544863 h 1143174"/>
                  <a:gd name="connsiteX34" fmla="*/ 1828800 w 4373228"/>
                  <a:gd name="connsiteY34" fmla="*/ 623885 h 1143174"/>
                  <a:gd name="connsiteX35" fmla="*/ 1851378 w 4373228"/>
                  <a:gd name="connsiteY35" fmla="*/ 691619 h 1143174"/>
                  <a:gd name="connsiteX36" fmla="*/ 1919111 w 4373228"/>
                  <a:gd name="connsiteY36" fmla="*/ 781930 h 1143174"/>
                  <a:gd name="connsiteX37" fmla="*/ 1975555 w 4373228"/>
                  <a:gd name="connsiteY37" fmla="*/ 883530 h 1143174"/>
                  <a:gd name="connsiteX38" fmla="*/ 2054578 w 4373228"/>
                  <a:gd name="connsiteY38" fmla="*/ 962552 h 1143174"/>
                  <a:gd name="connsiteX39" fmla="*/ 2088444 w 4373228"/>
                  <a:gd name="connsiteY39" fmla="*/ 973841 h 1143174"/>
                  <a:gd name="connsiteX40" fmla="*/ 2122311 w 4373228"/>
                  <a:gd name="connsiteY40" fmla="*/ 1007708 h 1143174"/>
                  <a:gd name="connsiteX41" fmla="*/ 2190044 w 4373228"/>
                  <a:gd name="connsiteY41" fmla="*/ 1030285 h 1143174"/>
                  <a:gd name="connsiteX42" fmla="*/ 2314222 w 4373228"/>
                  <a:gd name="connsiteY42" fmla="*/ 1007708 h 1143174"/>
                  <a:gd name="connsiteX43" fmla="*/ 2404533 w 4373228"/>
                  <a:gd name="connsiteY43" fmla="*/ 815797 h 1143174"/>
                  <a:gd name="connsiteX44" fmla="*/ 2438400 w 4373228"/>
                  <a:gd name="connsiteY44" fmla="*/ 781930 h 1143174"/>
                  <a:gd name="connsiteX45" fmla="*/ 2449689 w 4373228"/>
                  <a:gd name="connsiteY45" fmla="*/ 748063 h 1143174"/>
                  <a:gd name="connsiteX46" fmla="*/ 2472267 w 4373228"/>
                  <a:gd name="connsiteY46" fmla="*/ 646463 h 1143174"/>
                  <a:gd name="connsiteX47" fmla="*/ 2494844 w 4373228"/>
                  <a:gd name="connsiteY47" fmla="*/ 601308 h 1143174"/>
                  <a:gd name="connsiteX48" fmla="*/ 2517422 w 4373228"/>
                  <a:gd name="connsiteY48" fmla="*/ 510997 h 1143174"/>
                  <a:gd name="connsiteX49" fmla="*/ 2528711 w 4373228"/>
                  <a:gd name="connsiteY49" fmla="*/ 477130 h 1143174"/>
                  <a:gd name="connsiteX50" fmla="*/ 2573867 w 4373228"/>
                  <a:gd name="connsiteY50" fmla="*/ 206197 h 1143174"/>
                  <a:gd name="connsiteX51" fmla="*/ 2585155 w 4373228"/>
                  <a:gd name="connsiteY51" fmla="*/ 138463 h 1143174"/>
                  <a:gd name="connsiteX52" fmla="*/ 2596444 w 4373228"/>
                  <a:gd name="connsiteY52" fmla="*/ 48152 h 1143174"/>
                  <a:gd name="connsiteX53" fmla="*/ 2641600 w 4373228"/>
                  <a:gd name="connsiteY53" fmla="*/ 25574 h 1143174"/>
                  <a:gd name="connsiteX54" fmla="*/ 2675467 w 4373228"/>
                  <a:gd name="connsiteY54" fmla="*/ 2997 h 1143174"/>
                  <a:gd name="connsiteX55" fmla="*/ 2754489 w 4373228"/>
                  <a:gd name="connsiteY55" fmla="*/ 14285 h 1143174"/>
                  <a:gd name="connsiteX56" fmla="*/ 2799644 w 4373228"/>
                  <a:gd name="connsiteY56" fmla="*/ 82019 h 1143174"/>
                  <a:gd name="connsiteX57" fmla="*/ 2822222 w 4373228"/>
                  <a:gd name="connsiteY57" fmla="*/ 307797 h 1143174"/>
                  <a:gd name="connsiteX58" fmla="*/ 2844800 w 4373228"/>
                  <a:gd name="connsiteY58" fmla="*/ 431974 h 1143174"/>
                  <a:gd name="connsiteX59" fmla="*/ 2856089 w 4373228"/>
                  <a:gd name="connsiteY59" fmla="*/ 533574 h 1143174"/>
                  <a:gd name="connsiteX60" fmla="*/ 2867378 w 4373228"/>
                  <a:gd name="connsiteY60" fmla="*/ 590019 h 1143174"/>
                  <a:gd name="connsiteX61" fmla="*/ 2901244 w 4373228"/>
                  <a:gd name="connsiteY61" fmla="*/ 612597 h 1143174"/>
                  <a:gd name="connsiteX62" fmla="*/ 2980267 w 4373228"/>
                  <a:gd name="connsiteY62" fmla="*/ 669041 h 1143174"/>
                  <a:gd name="connsiteX63" fmla="*/ 3002844 w 4373228"/>
                  <a:gd name="connsiteY63" fmla="*/ 702908 h 1143174"/>
                  <a:gd name="connsiteX64" fmla="*/ 3104444 w 4373228"/>
                  <a:gd name="connsiteY64" fmla="*/ 759352 h 1143174"/>
                  <a:gd name="connsiteX65" fmla="*/ 3138311 w 4373228"/>
                  <a:gd name="connsiteY65" fmla="*/ 781930 h 1143174"/>
                  <a:gd name="connsiteX66" fmla="*/ 3206044 w 4373228"/>
                  <a:gd name="connsiteY66" fmla="*/ 804508 h 1143174"/>
                  <a:gd name="connsiteX67" fmla="*/ 3352800 w 4373228"/>
                  <a:gd name="connsiteY67" fmla="*/ 770641 h 1143174"/>
                  <a:gd name="connsiteX68" fmla="*/ 3364089 w 4373228"/>
                  <a:gd name="connsiteY68" fmla="*/ 725485 h 1143174"/>
                  <a:gd name="connsiteX69" fmla="*/ 3386667 w 4373228"/>
                  <a:gd name="connsiteY69" fmla="*/ 691619 h 1143174"/>
                  <a:gd name="connsiteX70" fmla="*/ 3431822 w 4373228"/>
                  <a:gd name="connsiteY70" fmla="*/ 601308 h 1143174"/>
                  <a:gd name="connsiteX71" fmla="*/ 3488267 w 4373228"/>
                  <a:gd name="connsiteY71" fmla="*/ 454552 h 1143174"/>
                  <a:gd name="connsiteX72" fmla="*/ 3567289 w 4373228"/>
                  <a:gd name="connsiteY72" fmla="*/ 262641 h 1143174"/>
                  <a:gd name="connsiteX73" fmla="*/ 3578578 w 4373228"/>
                  <a:gd name="connsiteY73" fmla="*/ 217485 h 1143174"/>
                  <a:gd name="connsiteX74" fmla="*/ 3589867 w 4373228"/>
                  <a:gd name="connsiteY74" fmla="*/ 183619 h 1143174"/>
                  <a:gd name="connsiteX75" fmla="*/ 3601155 w 4373228"/>
                  <a:gd name="connsiteY75" fmla="*/ 127174 h 1143174"/>
                  <a:gd name="connsiteX76" fmla="*/ 3612444 w 4373228"/>
                  <a:gd name="connsiteY76" fmla="*/ 93308 h 1143174"/>
                  <a:gd name="connsiteX77" fmla="*/ 3646311 w 4373228"/>
                  <a:gd name="connsiteY77" fmla="*/ 82019 h 1143174"/>
                  <a:gd name="connsiteX78" fmla="*/ 3702755 w 4373228"/>
                  <a:gd name="connsiteY78" fmla="*/ 93308 h 1143174"/>
                  <a:gd name="connsiteX79" fmla="*/ 3725333 w 4373228"/>
                  <a:gd name="connsiteY79" fmla="*/ 138463 h 1143174"/>
                  <a:gd name="connsiteX80" fmla="*/ 3747911 w 4373228"/>
                  <a:gd name="connsiteY80" fmla="*/ 172330 h 1143174"/>
                  <a:gd name="connsiteX81" fmla="*/ 3759200 w 4373228"/>
                  <a:gd name="connsiteY81" fmla="*/ 206197 h 1143174"/>
                  <a:gd name="connsiteX82" fmla="*/ 3793067 w 4373228"/>
                  <a:gd name="connsiteY82" fmla="*/ 240063 h 1143174"/>
                  <a:gd name="connsiteX83" fmla="*/ 3815644 w 4373228"/>
                  <a:gd name="connsiteY83" fmla="*/ 319085 h 1143174"/>
                  <a:gd name="connsiteX84" fmla="*/ 3826933 w 4373228"/>
                  <a:gd name="connsiteY84" fmla="*/ 364241 h 1143174"/>
                  <a:gd name="connsiteX85" fmla="*/ 3849511 w 4373228"/>
                  <a:gd name="connsiteY85" fmla="*/ 398108 h 1143174"/>
                  <a:gd name="connsiteX86" fmla="*/ 3872089 w 4373228"/>
                  <a:gd name="connsiteY86" fmla="*/ 454552 h 1143174"/>
                  <a:gd name="connsiteX87" fmla="*/ 3894667 w 4373228"/>
                  <a:gd name="connsiteY87" fmla="*/ 635174 h 1143174"/>
                  <a:gd name="connsiteX88" fmla="*/ 3905955 w 4373228"/>
                  <a:gd name="connsiteY88" fmla="*/ 680330 h 1143174"/>
                  <a:gd name="connsiteX89" fmla="*/ 3928533 w 4373228"/>
                  <a:gd name="connsiteY89" fmla="*/ 714197 h 1143174"/>
                  <a:gd name="connsiteX90" fmla="*/ 3939822 w 4373228"/>
                  <a:gd name="connsiteY90" fmla="*/ 748063 h 1143174"/>
                  <a:gd name="connsiteX91" fmla="*/ 3996267 w 4373228"/>
                  <a:gd name="connsiteY91" fmla="*/ 815797 h 1143174"/>
                  <a:gd name="connsiteX92" fmla="*/ 4052711 w 4373228"/>
                  <a:gd name="connsiteY92" fmla="*/ 860952 h 1143174"/>
                  <a:gd name="connsiteX93" fmla="*/ 4165600 w 4373228"/>
                  <a:gd name="connsiteY93" fmla="*/ 838374 h 1143174"/>
                  <a:gd name="connsiteX94" fmla="*/ 4188178 w 4373228"/>
                  <a:gd name="connsiteY94" fmla="*/ 804508 h 1143174"/>
                  <a:gd name="connsiteX95" fmla="*/ 4222044 w 4373228"/>
                  <a:gd name="connsiteY95" fmla="*/ 781930 h 1143174"/>
                  <a:gd name="connsiteX96" fmla="*/ 4244622 w 4373228"/>
                  <a:gd name="connsiteY96" fmla="*/ 748063 h 1143174"/>
                  <a:gd name="connsiteX97" fmla="*/ 4301067 w 4373228"/>
                  <a:gd name="connsiteY97" fmla="*/ 702908 h 1143174"/>
                  <a:gd name="connsiteX98" fmla="*/ 4312355 w 4373228"/>
                  <a:gd name="connsiteY98" fmla="*/ 669041 h 1143174"/>
                  <a:gd name="connsiteX99" fmla="*/ 4357511 w 4373228"/>
                  <a:gd name="connsiteY99" fmla="*/ 601308 h 1143174"/>
                  <a:gd name="connsiteX100" fmla="*/ 4368800 w 4373228"/>
                  <a:gd name="connsiteY100" fmla="*/ 477130 h 114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373228" h="1143174">
                    <a:moveTo>
                      <a:pt x="0" y="1143174"/>
                    </a:moveTo>
                    <a:cubicBezTo>
                      <a:pt x="76620" y="817534"/>
                      <a:pt x="14743" y="1057612"/>
                      <a:pt x="146755" y="635174"/>
                    </a:cubicBezTo>
                    <a:cubicBezTo>
                      <a:pt x="151201" y="620946"/>
                      <a:pt x="160600" y="572163"/>
                      <a:pt x="169333" y="556152"/>
                    </a:cubicBezTo>
                    <a:cubicBezTo>
                      <a:pt x="186332" y="524987"/>
                      <a:pt x="206963" y="495945"/>
                      <a:pt x="225778" y="465841"/>
                    </a:cubicBezTo>
                    <a:cubicBezTo>
                      <a:pt x="233304" y="439500"/>
                      <a:pt x="236875" y="411692"/>
                      <a:pt x="248355" y="386819"/>
                    </a:cubicBezTo>
                    <a:cubicBezTo>
                      <a:pt x="259726" y="362181"/>
                      <a:pt x="284930" y="344828"/>
                      <a:pt x="293511" y="319085"/>
                    </a:cubicBezTo>
                    <a:cubicBezTo>
                      <a:pt x="297274" y="307796"/>
                      <a:pt x="293967" y="290143"/>
                      <a:pt x="304800" y="285219"/>
                    </a:cubicBezTo>
                    <a:cubicBezTo>
                      <a:pt x="339735" y="269339"/>
                      <a:pt x="417689" y="262641"/>
                      <a:pt x="417689" y="262641"/>
                    </a:cubicBezTo>
                    <a:cubicBezTo>
                      <a:pt x="500474" y="266404"/>
                      <a:pt x="583437" y="267321"/>
                      <a:pt x="666044" y="273930"/>
                    </a:cubicBezTo>
                    <a:cubicBezTo>
                      <a:pt x="677906" y="274879"/>
                      <a:pt x="689268" y="279897"/>
                      <a:pt x="699911" y="285219"/>
                    </a:cubicBezTo>
                    <a:cubicBezTo>
                      <a:pt x="712046" y="291287"/>
                      <a:pt x="722489" y="300271"/>
                      <a:pt x="733778" y="307797"/>
                    </a:cubicBezTo>
                    <a:cubicBezTo>
                      <a:pt x="745067" y="322849"/>
                      <a:pt x="758507" y="336505"/>
                      <a:pt x="767644" y="352952"/>
                    </a:cubicBezTo>
                    <a:cubicBezTo>
                      <a:pt x="778892" y="373198"/>
                      <a:pt x="793062" y="417916"/>
                      <a:pt x="801511" y="443263"/>
                    </a:cubicBezTo>
                    <a:cubicBezTo>
                      <a:pt x="814164" y="860807"/>
                      <a:pt x="690856" y="787445"/>
                      <a:pt x="869244" y="827085"/>
                    </a:cubicBezTo>
                    <a:cubicBezTo>
                      <a:pt x="884390" y="830451"/>
                      <a:pt x="899348" y="834611"/>
                      <a:pt x="914400" y="838374"/>
                    </a:cubicBezTo>
                    <a:cubicBezTo>
                      <a:pt x="925689" y="845900"/>
                      <a:pt x="935272" y="857053"/>
                      <a:pt x="948267" y="860952"/>
                    </a:cubicBezTo>
                    <a:cubicBezTo>
                      <a:pt x="1024021" y="883678"/>
                      <a:pt x="1111017" y="866260"/>
                      <a:pt x="1185333" y="860952"/>
                    </a:cubicBezTo>
                    <a:cubicBezTo>
                      <a:pt x="1200385" y="838374"/>
                      <a:pt x="1225167" y="819827"/>
                      <a:pt x="1230489" y="793219"/>
                    </a:cubicBezTo>
                    <a:cubicBezTo>
                      <a:pt x="1238251" y="754411"/>
                      <a:pt x="1242437" y="728826"/>
                      <a:pt x="1253067" y="691619"/>
                    </a:cubicBezTo>
                    <a:cubicBezTo>
                      <a:pt x="1256336" y="680177"/>
                      <a:pt x="1260592" y="669041"/>
                      <a:pt x="1264355" y="657752"/>
                    </a:cubicBezTo>
                    <a:cubicBezTo>
                      <a:pt x="1268118" y="556152"/>
                      <a:pt x="1265527" y="454117"/>
                      <a:pt x="1275644" y="352952"/>
                    </a:cubicBezTo>
                    <a:cubicBezTo>
                      <a:pt x="1276994" y="339452"/>
                      <a:pt x="1292154" y="331220"/>
                      <a:pt x="1298222" y="319085"/>
                    </a:cubicBezTo>
                    <a:cubicBezTo>
                      <a:pt x="1307284" y="300960"/>
                      <a:pt x="1313875" y="281685"/>
                      <a:pt x="1320800" y="262641"/>
                    </a:cubicBezTo>
                    <a:cubicBezTo>
                      <a:pt x="1328933" y="240275"/>
                      <a:pt x="1324339" y="209188"/>
                      <a:pt x="1343378" y="194908"/>
                    </a:cubicBezTo>
                    <a:cubicBezTo>
                      <a:pt x="1401996" y="150944"/>
                      <a:pt x="1371705" y="169455"/>
                      <a:pt x="1433689" y="138463"/>
                    </a:cubicBezTo>
                    <a:cubicBezTo>
                      <a:pt x="1460030" y="142226"/>
                      <a:pt x="1488912" y="137852"/>
                      <a:pt x="1512711" y="149752"/>
                    </a:cubicBezTo>
                    <a:cubicBezTo>
                      <a:pt x="1529540" y="158166"/>
                      <a:pt x="1534188" y="180748"/>
                      <a:pt x="1546578" y="194908"/>
                    </a:cubicBezTo>
                    <a:cubicBezTo>
                      <a:pt x="1560595" y="210928"/>
                      <a:pt x="1577716" y="224043"/>
                      <a:pt x="1591733" y="240063"/>
                    </a:cubicBezTo>
                    <a:cubicBezTo>
                      <a:pt x="1693093" y="355904"/>
                      <a:pt x="1563154" y="222775"/>
                      <a:pt x="1659467" y="319085"/>
                    </a:cubicBezTo>
                    <a:cubicBezTo>
                      <a:pt x="1666993" y="334137"/>
                      <a:pt x="1671092" y="351464"/>
                      <a:pt x="1682044" y="364241"/>
                    </a:cubicBezTo>
                    <a:cubicBezTo>
                      <a:pt x="1694289" y="378527"/>
                      <a:pt x="1713896" y="384804"/>
                      <a:pt x="1727200" y="398108"/>
                    </a:cubicBezTo>
                    <a:cubicBezTo>
                      <a:pt x="1736794" y="407702"/>
                      <a:pt x="1742252" y="420685"/>
                      <a:pt x="1749778" y="431974"/>
                    </a:cubicBezTo>
                    <a:cubicBezTo>
                      <a:pt x="1753541" y="447026"/>
                      <a:pt x="1754128" y="463253"/>
                      <a:pt x="1761067" y="477130"/>
                    </a:cubicBezTo>
                    <a:cubicBezTo>
                      <a:pt x="1773202" y="501400"/>
                      <a:pt x="1806222" y="544863"/>
                      <a:pt x="1806222" y="544863"/>
                    </a:cubicBezTo>
                    <a:cubicBezTo>
                      <a:pt x="1844161" y="658681"/>
                      <a:pt x="1786275" y="482135"/>
                      <a:pt x="1828800" y="623885"/>
                    </a:cubicBezTo>
                    <a:cubicBezTo>
                      <a:pt x="1835639" y="646681"/>
                      <a:pt x="1837098" y="672580"/>
                      <a:pt x="1851378" y="691619"/>
                    </a:cubicBezTo>
                    <a:cubicBezTo>
                      <a:pt x="1873956" y="721723"/>
                      <a:pt x="1902282" y="748273"/>
                      <a:pt x="1919111" y="781930"/>
                    </a:cubicBezTo>
                    <a:cubicBezTo>
                      <a:pt x="1929265" y="802238"/>
                      <a:pt x="1954983" y="860672"/>
                      <a:pt x="1975555" y="883530"/>
                    </a:cubicBezTo>
                    <a:cubicBezTo>
                      <a:pt x="2000475" y="911219"/>
                      <a:pt x="2019238" y="950772"/>
                      <a:pt x="2054578" y="962552"/>
                    </a:cubicBezTo>
                    <a:lnTo>
                      <a:pt x="2088444" y="973841"/>
                    </a:lnTo>
                    <a:cubicBezTo>
                      <a:pt x="2099733" y="985130"/>
                      <a:pt x="2108355" y="999955"/>
                      <a:pt x="2122311" y="1007708"/>
                    </a:cubicBezTo>
                    <a:cubicBezTo>
                      <a:pt x="2143115" y="1019266"/>
                      <a:pt x="2190044" y="1030285"/>
                      <a:pt x="2190044" y="1030285"/>
                    </a:cubicBezTo>
                    <a:cubicBezTo>
                      <a:pt x="2231437" y="1022759"/>
                      <a:pt x="2281746" y="1034453"/>
                      <a:pt x="2314222" y="1007708"/>
                    </a:cubicBezTo>
                    <a:cubicBezTo>
                      <a:pt x="2394000" y="942008"/>
                      <a:pt x="2362008" y="883837"/>
                      <a:pt x="2404533" y="815797"/>
                    </a:cubicBezTo>
                    <a:cubicBezTo>
                      <a:pt x="2412995" y="802259"/>
                      <a:pt x="2427111" y="793219"/>
                      <a:pt x="2438400" y="781930"/>
                    </a:cubicBezTo>
                    <a:cubicBezTo>
                      <a:pt x="2442163" y="770641"/>
                      <a:pt x="2446803" y="759607"/>
                      <a:pt x="2449689" y="748063"/>
                    </a:cubicBezTo>
                    <a:cubicBezTo>
                      <a:pt x="2455054" y="726605"/>
                      <a:pt x="2463576" y="669641"/>
                      <a:pt x="2472267" y="646463"/>
                    </a:cubicBezTo>
                    <a:cubicBezTo>
                      <a:pt x="2478176" y="630706"/>
                      <a:pt x="2489522" y="617273"/>
                      <a:pt x="2494844" y="601308"/>
                    </a:cubicBezTo>
                    <a:cubicBezTo>
                      <a:pt x="2504657" y="571870"/>
                      <a:pt x="2507609" y="540435"/>
                      <a:pt x="2517422" y="510997"/>
                    </a:cubicBezTo>
                    <a:lnTo>
                      <a:pt x="2528711" y="477130"/>
                    </a:lnTo>
                    <a:cubicBezTo>
                      <a:pt x="2550240" y="326431"/>
                      <a:pt x="2532805" y="442307"/>
                      <a:pt x="2573867" y="206197"/>
                    </a:cubicBezTo>
                    <a:cubicBezTo>
                      <a:pt x="2577789" y="183646"/>
                      <a:pt x="2582316" y="161176"/>
                      <a:pt x="2585155" y="138463"/>
                    </a:cubicBezTo>
                    <a:cubicBezTo>
                      <a:pt x="2588918" y="108359"/>
                      <a:pt x="2582876" y="75287"/>
                      <a:pt x="2596444" y="48152"/>
                    </a:cubicBezTo>
                    <a:cubicBezTo>
                      <a:pt x="2603970" y="33100"/>
                      <a:pt x="2626989" y="33923"/>
                      <a:pt x="2641600" y="25574"/>
                    </a:cubicBezTo>
                    <a:cubicBezTo>
                      <a:pt x="2653380" y="18843"/>
                      <a:pt x="2664178" y="10523"/>
                      <a:pt x="2675467" y="2997"/>
                    </a:cubicBezTo>
                    <a:cubicBezTo>
                      <a:pt x="2701808" y="6760"/>
                      <a:pt x="2732041" y="0"/>
                      <a:pt x="2754489" y="14285"/>
                    </a:cubicBezTo>
                    <a:cubicBezTo>
                      <a:pt x="2777382" y="28853"/>
                      <a:pt x="2799644" y="82019"/>
                      <a:pt x="2799644" y="82019"/>
                    </a:cubicBezTo>
                    <a:cubicBezTo>
                      <a:pt x="2829389" y="230741"/>
                      <a:pt x="2787953" y="10801"/>
                      <a:pt x="2822222" y="307797"/>
                    </a:cubicBezTo>
                    <a:cubicBezTo>
                      <a:pt x="2827044" y="349591"/>
                      <a:pt x="2838559" y="390369"/>
                      <a:pt x="2844800" y="431974"/>
                    </a:cubicBezTo>
                    <a:cubicBezTo>
                      <a:pt x="2849855" y="465672"/>
                      <a:pt x="2851270" y="499841"/>
                      <a:pt x="2856089" y="533574"/>
                    </a:cubicBezTo>
                    <a:cubicBezTo>
                      <a:pt x="2858803" y="552569"/>
                      <a:pt x="2857858" y="573359"/>
                      <a:pt x="2867378" y="590019"/>
                    </a:cubicBezTo>
                    <a:cubicBezTo>
                      <a:pt x="2874109" y="601799"/>
                      <a:pt x="2890821" y="603911"/>
                      <a:pt x="2901244" y="612597"/>
                    </a:cubicBezTo>
                    <a:cubicBezTo>
                      <a:pt x="2969891" y="669802"/>
                      <a:pt x="2896714" y="627264"/>
                      <a:pt x="2980267" y="669041"/>
                    </a:cubicBezTo>
                    <a:cubicBezTo>
                      <a:pt x="2987793" y="680330"/>
                      <a:pt x="2992633" y="693974"/>
                      <a:pt x="3002844" y="702908"/>
                    </a:cubicBezTo>
                    <a:cubicBezTo>
                      <a:pt x="3097759" y="785959"/>
                      <a:pt x="3037258" y="725758"/>
                      <a:pt x="3104444" y="759352"/>
                    </a:cubicBezTo>
                    <a:cubicBezTo>
                      <a:pt x="3116579" y="765420"/>
                      <a:pt x="3125913" y="776420"/>
                      <a:pt x="3138311" y="781930"/>
                    </a:cubicBezTo>
                    <a:cubicBezTo>
                      <a:pt x="3160059" y="791596"/>
                      <a:pt x="3206044" y="804508"/>
                      <a:pt x="3206044" y="804508"/>
                    </a:cubicBezTo>
                    <a:cubicBezTo>
                      <a:pt x="3224039" y="802709"/>
                      <a:pt x="3326356" y="810307"/>
                      <a:pt x="3352800" y="770641"/>
                    </a:cubicBezTo>
                    <a:cubicBezTo>
                      <a:pt x="3361406" y="757732"/>
                      <a:pt x="3357977" y="739746"/>
                      <a:pt x="3364089" y="725485"/>
                    </a:cubicBezTo>
                    <a:cubicBezTo>
                      <a:pt x="3369434" y="713015"/>
                      <a:pt x="3380170" y="703530"/>
                      <a:pt x="3386667" y="691619"/>
                    </a:cubicBezTo>
                    <a:cubicBezTo>
                      <a:pt x="3402784" y="662072"/>
                      <a:pt x="3418564" y="632244"/>
                      <a:pt x="3431822" y="601308"/>
                    </a:cubicBezTo>
                    <a:cubicBezTo>
                      <a:pt x="3452468" y="553134"/>
                      <a:pt x="3468422" y="503062"/>
                      <a:pt x="3488267" y="454552"/>
                    </a:cubicBezTo>
                    <a:cubicBezTo>
                      <a:pt x="3534426" y="341718"/>
                      <a:pt x="3530865" y="371912"/>
                      <a:pt x="3567289" y="262641"/>
                    </a:cubicBezTo>
                    <a:cubicBezTo>
                      <a:pt x="3572195" y="247922"/>
                      <a:pt x="3574316" y="232403"/>
                      <a:pt x="3578578" y="217485"/>
                    </a:cubicBezTo>
                    <a:cubicBezTo>
                      <a:pt x="3581847" y="206044"/>
                      <a:pt x="3586981" y="195163"/>
                      <a:pt x="3589867" y="183619"/>
                    </a:cubicBezTo>
                    <a:cubicBezTo>
                      <a:pt x="3594521" y="165004"/>
                      <a:pt x="3596501" y="145789"/>
                      <a:pt x="3601155" y="127174"/>
                    </a:cubicBezTo>
                    <a:cubicBezTo>
                      <a:pt x="3604041" y="115630"/>
                      <a:pt x="3604030" y="101722"/>
                      <a:pt x="3612444" y="93308"/>
                    </a:cubicBezTo>
                    <a:cubicBezTo>
                      <a:pt x="3620858" y="84894"/>
                      <a:pt x="3635022" y="85782"/>
                      <a:pt x="3646311" y="82019"/>
                    </a:cubicBezTo>
                    <a:cubicBezTo>
                      <a:pt x="3665126" y="85782"/>
                      <a:pt x="3687142" y="82156"/>
                      <a:pt x="3702755" y="93308"/>
                    </a:cubicBezTo>
                    <a:cubicBezTo>
                      <a:pt x="3716449" y="103089"/>
                      <a:pt x="3716984" y="123852"/>
                      <a:pt x="3725333" y="138463"/>
                    </a:cubicBezTo>
                    <a:cubicBezTo>
                      <a:pt x="3732065" y="150243"/>
                      <a:pt x="3741843" y="160195"/>
                      <a:pt x="3747911" y="172330"/>
                    </a:cubicBezTo>
                    <a:cubicBezTo>
                      <a:pt x="3753233" y="182973"/>
                      <a:pt x="3752599" y="196296"/>
                      <a:pt x="3759200" y="206197"/>
                    </a:cubicBezTo>
                    <a:cubicBezTo>
                      <a:pt x="3768056" y="219480"/>
                      <a:pt x="3781778" y="228774"/>
                      <a:pt x="3793067" y="240063"/>
                    </a:cubicBezTo>
                    <a:cubicBezTo>
                      <a:pt x="3828343" y="381178"/>
                      <a:pt x="3783265" y="205758"/>
                      <a:pt x="3815644" y="319085"/>
                    </a:cubicBezTo>
                    <a:cubicBezTo>
                      <a:pt x="3819906" y="334003"/>
                      <a:pt x="3820821" y="349980"/>
                      <a:pt x="3826933" y="364241"/>
                    </a:cubicBezTo>
                    <a:cubicBezTo>
                      <a:pt x="3832278" y="376712"/>
                      <a:pt x="3843443" y="385973"/>
                      <a:pt x="3849511" y="398108"/>
                    </a:cubicBezTo>
                    <a:cubicBezTo>
                      <a:pt x="3858573" y="416233"/>
                      <a:pt x="3864563" y="435737"/>
                      <a:pt x="3872089" y="454552"/>
                    </a:cubicBezTo>
                    <a:cubicBezTo>
                      <a:pt x="3879872" y="532382"/>
                      <a:pt x="3880661" y="565143"/>
                      <a:pt x="3894667" y="635174"/>
                    </a:cubicBezTo>
                    <a:cubicBezTo>
                      <a:pt x="3897710" y="650388"/>
                      <a:pt x="3899843" y="666069"/>
                      <a:pt x="3905955" y="680330"/>
                    </a:cubicBezTo>
                    <a:cubicBezTo>
                      <a:pt x="3911299" y="692801"/>
                      <a:pt x="3922465" y="702062"/>
                      <a:pt x="3928533" y="714197"/>
                    </a:cubicBezTo>
                    <a:cubicBezTo>
                      <a:pt x="3933855" y="724840"/>
                      <a:pt x="3934500" y="737420"/>
                      <a:pt x="3939822" y="748063"/>
                    </a:cubicBezTo>
                    <a:cubicBezTo>
                      <a:pt x="3960844" y="790107"/>
                      <a:pt x="3965057" y="778345"/>
                      <a:pt x="3996267" y="815797"/>
                    </a:cubicBezTo>
                    <a:cubicBezTo>
                      <a:pt x="4035545" y="862931"/>
                      <a:pt x="3997114" y="842420"/>
                      <a:pt x="4052711" y="860952"/>
                    </a:cubicBezTo>
                    <a:cubicBezTo>
                      <a:pt x="4090341" y="853426"/>
                      <a:pt x="4130177" y="853133"/>
                      <a:pt x="4165600" y="838374"/>
                    </a:cubicBezTo>
                    <a:cubicBezTo>
                      <a:pt x="4178124" y="833156"/>
                      <a:pt x="4178584" y="814102"/>
                      <a:pt x="4188178" y="804508"/>
                    </a:cubicBezTo>
                    <a:cubicBezTo>
                      <a:pt x="4197772" y="794914"/>
                      <a:pt x="4210755" y="789456"/>
                      <a:pt x="4222044" y="781930"/>
                    </a:cubicBezTo>
                    <a:cubicBezTo>
                      <a:pt x="4229570" y="770641"/>
                      <a:pt x="4234027" y="756539"/>
                      <a:pt x="4244622" y="748063"/>
                    </a:cubicBezTo>
                    <a:cubicBezTo>
                      <a:pt x="4322521" y="685744"/>
                      <a:pt x="4236360" y="799965"/>
                      <a:pt x="4301067" y="702908"/>
                    </a:cubicBezTo>
                    <a:cubicBezTo>
                      <a:pt x="4304830" y="691619"/>
                      <a:pt x="4306576" y="679443"/>
                      <a:pt x="4312355" y="669041"/>
                    </a:cubicBezTo>
                    <a:cubicBezTo>
                      <a:pt x="4325533" y="645321"/>
                      <a:pt x="4357511" y="601308"/>
                      <a:pt x="4357511" y="601308"/>
                    </a:cubicBezTo>
                    <a:cubicBezTo>
                      <a:pt x="4373228" y="522724"/>
                      <a:pt x="4368800" y="564051"/>
                      <a:pt x="4368800" y="477130"/>
                    </a:cubicBezTo>
                  </a:path>
                </a:pathLst>
              </a:cu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7" name="Straight Connector 6"/>
            <p:cNvCxnSpPr/>
            <p:nvPr/>
          </p:nvCxnSpPr>
          <p:spPr>
            <a:xfrm flipV="1">
              <a:off x="-76200" y="3200400"/>
              <a:ext cx="4495800" cy="7620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400691" y="105545"/>
            <a:ext cx="7055380" cy="1400530"/>
          </a:xfrm>
        </p:spPr>
        <p:txBody>
          <a:bodyPr/>
          <a:lstStyle/>
          <a:p>
            <a:r>
              <a:rPr lang="en-US" dirty="0" smtClean="0">
                <a:solidFill>
                  <a:schemeClr val="bg1"/>
                </a:solidFill>
              </a:rPr>
              <a:t>Biodiversity ≠ species</a:t>
            </a:r>
            <a:endParaRPr lang="en-US" dirty="0">
              <a:solidFill>
                <a:schemeClr val="bg1"/>
              </a:solidFill>
            </a:endParaRP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84710" y="1648614"/>
            <a:ext cx="1966722" cy="10653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0" b="100000" l="0" r="98800"/>
                    </a14:imgEffect>
                  </a14:imgLayer>
                </a14:imgProps>
              </a:ext>
              <a:ext uri="{28A0092B-C50C-407E-A947-70E740481C1C}">
                <a14:useLocalDpi xmlns:a14="http://schemas.microsoft.com/office/drawing/2010/main" xmlns="" val="0"/>
              </a:ext>
            </a:extLst>
          </a:blip>
          <a:srcRect/>
          <a:stretch>
            <a:fillRect/>
          </a:stretch>
        </p:blipFill>
        <p:spPr bwMode="auto">
          <a:xfrm>
            <a:off x="911222" y="2881425"/>
            <a:ext cx="2058515" cy="10539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6" cstate="print">
            <a:extLst>
              <a:ext uri="{BEBA8EAE-BF5A-486C-A8C5-ECC9F3942E4B}">
                <a14:imgProps xmlns:a14="http://schemas.microsoft.com/office/drawing/2010/main" xmlns="">
                  <a14:imgLayer r:embed="rId7">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2451432" y="2055269"/>
            <a:ext cx="2151238" cy="10713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8"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6278692" y="5464724"/>
            <a:ext cx="2386843" cy="1079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10" cstate="print">
            <a:extLst>
              <a:ext uri="{BEBA8EAE-BF5A-486C-A8C5-ECC9F3942E4B}">
                <a14:imgProps xmlns:a14="http://schemas.microsoft.com/office/drawing/2010/main" xmlns="">
                  <a14:imgLayer r:embed="rId11">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971553" y="2725303"/>
            <a:ext cx="3001120" cy="1178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6" name="Straight Connector 15"/>
          <p:cNvCxnSpPr/>
          <p:nvPr/>
        </p:nvCxnSpPr>
        <p:spPr>
          <a:xfrm flipV="1">
            <a:off x="0" y="0"/>
            <a:ext cx="9144000" cy="685800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7" name="Picture 2" descr="Illustration of Sandbar Shark by Diane Rome Peebles"/>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3523593" y="3520943"/>
            <a:ext cx="5510197" cy="2645769"/>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tangle 17"/>
          <p:cNvSpPr/>
          <p:nvPr/>
        </p:nvSpPr>
        <p:spPr>
          <a:xfrm>
            <a:off x="0" y="1600200"/>
            <a:ext cx="9144000" cy="4785926"/>
          </a:xfrm>
          <a:prstGeom prst="rect">
            <a:avLst/>
          </a:prstGeom>
          <a:solidFill>
            <a:schemeClr val="tx1">
              <a:alpha val="66000"/>
            </a:schemeClr>
          </a:solidFill>
        </p:spPr>
        <p:txBody>
          <a:bodyPr wrap="square">
            <a:spAutoFit/>
          </a:bodyPr>
          <a:lstStyle/>
          <a:p>
            <a:pPr algn="ctr"/>
            <a:r>
              <a:rPr lang="en-US" sz="5000" dirty="0">
                <a:solidFill>
                  <a:srgbClr val="00B0F0"/>
                </a:solidFill>
                <a:effectLst>
                  <a:outerShdw blurRad="38100" dist="38100" dir="2700000" algn="tl">
                    <a:srgbClr val="000000">
                      <a:alpha val="43137"/>
                    </a:srgbClr>
                  </a:outerShdw>
                </a:effectLst>
              </a:rPr>
              <a:t>How can we better characterize diversity to </a:t>
            </a:r>
            <a:r>
              <a:rPr lang="en-US" sz="5000" dirty="0" smtClean="0">
                <a:solidFill>
                  <a:srgbClr val="00B0F0"/>
                </a:solidFill>
                <a:effectLst>
                  <a:outerShdw blurRad="38100" dist="38100" dir="2700000" algn="tl">
                    <a:srgbClr val="000000">
                      <a:alpha val="43137"/>
                    </a:srgbClr>
                  </a:outerShdw>
                </a:effectLst>
              </a:rPr>
              <a:t>capture natural variation?</a:t>
            </a:r>
          </a:p>
          <a:p>
            <a:pPr algn="ctr"/>
            <a:endParaRPr lang="en-US" sz="2000" dirty="0" smtClean="0">
              <a:solidFill>
                <a:schemeClr val="bg1"/>
              </a:solidFill>
              <a:effectLst>
                <a:outerShdw blurRad="38100" dist="38100" dir="2700000" algn="tl">
                  <a:srgbClr val="000000">
                    <a:alpha val="43137"/>
                  </a:srgbClr>
                </a:outerShdw>
              </a:effectLst>
            </a:endParaRPr>
          </a:p>
          <a:p>
            <a:pPr algn="ctr"/>
            <a:r>
              <a:rPr lang="en-US" sz="4500" dirty="0" smtClean="0">
                <a:solidFill>
                  <a:srgbClr val="00B0F0"/>
                </a:solidFill>
                <a:effectLst>
                  <a:outerShdw blurRad="38100" dist="38100" dir="2700000" algn="tl">
                    <a:srgbClr val="000000">
                      <a:alpha val="43137"/>
                    </a:srgbClr>
                  </a:outerShdw>
                </a:effectLst>
              </a:rPr>
              <a:t>Goal: </a:t>
            </a:r>
            <a:r>
              <a:rPr lang="en-US" sz="4500" dirty="0" smtClean="0">
                <a:solidFill>
                  <a:schemeClr val="bg1"/>
                </a:solidFill>
                <a:effectLst>
                  <a:outerShdw blurRad="38100" dist="38100" dir="2700000" algn="tl">
                    <a:srgbClr val="000000">
                      <a:alpha val="43137"/>
                    </a:srgbClr>
                  </a:outerShdw>
                </a:effectLst>
              </a:rPr>
              <a:t>Better ecosystem management and predictions of consequences of diversity loss</a:t>
            </a:r>
            <a:endParaRPr lang="en-US" sz="45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47642501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8930"/>
            <a:ext cx="7055380" cy="1400530"/>
          </a:xfrm>
        </p:spPr>
        <p:txBody>
          <a:bodyPr/>
          <a:lstStyle/>
          <a:p>
            <a:r>
              <a:rPr lang="en-US" dirty="0" smtClean="0"/>
              <a:t>Dimensions of Biodiversity</a:t>
            </a:r>
            <a:endParaRPr lang="en-US" dirty="0"/>
          </a:p>
        </p:txBody>
      </p:sp>
      <p:sp>
        <p:nvSpPr>
          <p:cNvPr id="7" name="Content Placeholder 2"/>
          <p:cNvSpPr>
            <a:spLocks noGrp="1"/>
          </p:cNvSpPr>
          <p:nvPr>
            <p:ph idx="1"/>
          </p:nvPr>
        </p:nvSpPr>
        <p:spPr>
          <a:xfrm>
            <a:off x="152400" y="914400"/>
            <a:ext cx="3352800" cy="5105400"/>
          </a:xfrm>
        </p:spPr>
        <p:txBody>
          <a:bodyPr>
            <a:noAutofit/>
          </a:bodyPr>
          <a:lstStyle/>
          <a:p>
            <a:pPr marL="346075" indent="-346075">
              <a:lnSpc>
                <a:spcPct val="100000"/>
              </a:lnSpc>
              <a:spcBef>
                <a:spcPts val="600"/>
              </a:spcBef>
              <a:buNone/>
            </a:pPr>
            <a:r>
              <a:rPr lang="en-US" sz="2600" dirty="0" smtClean="0">
                <a:solidFill>
                  <a:srgbClr val="00B0F0"/>
                </a:solidFill>
              </a:rPr>
              <a:t>Species richness </a:t>
            </a:r>
            <a:r>
              <a:rPr lang="en-US" sz="2600" dirty="0" smtClean="0"/>
              <a:t/>
            </a:r>
            <a:br>
              <a:rPr lang="en-US" sz="2600" dirty="0" smtClean="0"/>
            </a:br>
            <a:r>
              <a:rPr lang="en-US" sz="2400" dirty="0" smtClean="0"/>
              <a:t>number </a:t>
            </a:r>
            <a:r>
              <a:rPr lang="en-US" sz="2400" dirty="0" smtClean="0"/>
              <a:t>of species</a:t>
            </a:r>
          </a:p>
          <a:p>
            <a:pPr marL="346075" indent="-346075">
              <a:lnSpc>
                <a:spcPct val="100000"/>
              </a:lnSpc>
              <a:spcBef>
                <a:spcPts val="600"/>
              </a:spcBef>
              <a:buNone/>
            </a:pPr>
            <a:r>
              <a:rPr lang="en-US" sz="2600" dirty="0" smtClean="0">
                <a:solidFill>
                  <a:srgbClr val="00B0F0"/>
                </a:solidFill>
              </a:rPr>
              <a:t>Taxonomic </a:t>
            </a:r>
            <a:r>
              <a:rPr lang="en-US" sz="2600" dirty="0" smtClean="0">
                <a:solidFill>
                  <a:srgbClr val="00B0F0"/>
                </a:solidFill>
              </a:rPr>
              <a:t>diversity </a:t>
            </a:r>
            <a:r>
              <a:rPr lang="en-US" sz="2600" dirty="0" smtClean="0"/>
              <a:t/>
            </a:r>
            <a:br>
              <a:rPr lang="en-US" sz="2600" dirty="0" smtClean="0"/>
            </a:br>
            <a:r>
              <a:rPr lang="en-US" sz="2400" dirty="0" smtClean="0"/>
              <a:t>c</a:t>
            </a:r>
            <a:r>
              <a:rPr lang="en-US" sz="2400" dirty="0" smtClean="0"/>
              <a:t>lassification distance within the community</a:t>
            </a:r>
            <a:endParaRPr lang="en-US" sz="2400" dirty="0" smtClean="0"/>
          </a:p>
          <a:p>
            <a:pPr marL="346075" indent="-346075">
              <a:lnSpc>
                <a:spcPct val="100000"/>
              </a:lnSpc>
              <a:spcBef>
                <a:spcPts val="600"/>
              </a:spcBef>
              <a:buNone/>
            </a:pPr>
            <a:r>
              <a:rPr lang="en-US" sz="2600" dirty="0" smtClean="0">
                <a:solidFill>
                  <a:srgbClr val="00B0F0"/>
                </a:solidFill>
              </a:rPr>
              <a:t>Functional diversity</a:t>
            </a:r>
            <a:r>
              <a:rPr lang="en-US" sz="2600" dirty="0" smtClean="0">
                <a:solidFill>
                  <a:srgbClr val="FFFF00"/>
                </a:solidFill>
              </a:rPr>
              <a:t/>
            </a:r>
            <a:br>
              <a:rPr lang="en-US" sz="2600" dirty="0" smtClean="0">
                <a:solidFill>
                  <a:srgbClr val="FFFF00"/>
                </a:solidFill>
              </a:rPr>
            </a:br>
            <a:r>
              <a:rPr lang="en-US" sz="2400" dirty="0" smtClean="0"/>
              <a:t>community-wide </a:t>
            </a:r>
            <a:r>
              <a:rPr lang="en-US" sz="2400" dirty="0" smtClean="0"/>
              <a:t>variation </a:t>
            </a:r>
            <a:r>
              <a:rPr lang="en-US" sz="2400" dirty="0"/>
              <a:t>in organismal </a:t>
            </a:r>
            <a:r>
              <a:rPr lang="en-US" sz="2400" dirty="0">
                <a:solidFill>
                  <a:srgbClr val="00B0F0"/>
                </a:solidFill>
              </a:rPr>
              <a:t>traits </a:t>
            </a:r>
          </a:p>
          <a:p>
            <a:pPr marL="346075" indent="-346075">
              <a:lnSpc>
                <a:spcPct val="100000"/>
              </a:lnSpc>
              <a:spcBef>
                <a:spcPts val="600"/>
              </a:spcBef>
              <a:buNone/>
            </a:pPr>
            <a:r>
              <a:rPr lang="en-US" sz="2600" dirty="0" smtClean="0">
                <a:solidFill>
                  <a:srgbClr val="00B0F0"/>
                </a:solidFill>
              </a:rPr>
              <a:t>Phylogenetic </a:t>
            </a:r>
            <a:r>
              <a:rPr lang="en-US" sz="2600" dirty="0">
                <a:solidFill>
                  <a:srgbClr val="00B0F0"/>
                </a:solidFill>
              </a:rPr>
              <a:t>diversity </a:t>
            </a:r>
            <a:r>
              <a:rPr lang="en-US" sz="2600" dirty="0" smtClean="0">
                <a:solidFill>
                  <a:srgbClr val="FFFF00"/>
                </a:solidFill>
              </a:rPr>
              <a:t/>
            </a:r>
            <a:br>
              <a:rPr lang="en-US" sz="2600" dirty="0" smtClean="0">
                <a:solidFill>
                  <a:srgbClr val="FFFF00"/>
                </a:solidFill>
              </a:rPr>
            </a:br>
            <a:r>
              <a:rPr lang="en-US" sz="2400" dirty="0" smtClean="0"/>
              <a:t>total </a:t>
            </a:r>
            <a:r>
              <a:rPr lang="en-US" sz="2400" dirty="0"/>
              <a:t>amount of </a:t>
            </a:r>
            <a:r>
              <a:rPr lang="en-US" sz="2400" dirty="0" smtClean="0"/>
              <a:t> phylogenetic </a:t>
            </a:r>
            <a:r>
              <a:rPr lang="en-US" sz="2400" dirty="0"/>
              <a:t>distance </a:t>
            </a:r>
            <a:r>
              <a:rPr lang="en-US" sz="2400" dirty="0" smtClean="0"/>
              <a:t>(</a:t>
            </a:r>
            <a:r>
              <a:rPr lang="en-US" sz="2400" dirty="0" smtClean="0">
                <a:solidFill>
                  <a:srgbClr val="00B0F0"/>
                </a:solidFill>
              </a:rPr>
              <a:t>genetic variation</a:t>
            </a:r>
            <a:r>
              <a:rPr lang="en-US" sz="2400" dirty="0" smtClean="0"/>
              <a:t>) in </a:t>
            </a:r>
            <a:r>
              <a:rPr lang="en-US" sz="2400" dirty="0" smtClean="0"/>
              <a:t>the community</a:t>
            </a:r>
            <a:endParaRPr lang="en-US" sz="2400" dirty="0">
              <a:solidFill>
                <a:schemeClr val="tx1">
                  <a:lumMod val="65000"/>
                </a:schemeClr>
              </a:solidFill>
            </a:endParaRPr>
          </a:p>
        </p:txBody>
      </p:sp>
      <p:pic>
        <p:nvPicPr>
          <p:cNvPr id="8" name="Picture 7" descr="BioDiverse.JPG"/>
          <p:cNvPicPr>
            <a:picLocks noChangeAspect="1"/>
          </p:cNvPicPr>
          <p:nvPr/>
        </p:nvPicPr>
        <p:blipFill>
          <a:blip r:embed="rId3" cstate="print"/>
          <a:srcRect l="3006" r="8320"/>
          <a:stretch>
            <a:fillRect/>
          </a:stretch>
        </p:blipFill>
        <p:spPr>
          <a:xfrm>
            <a:off x="4191000" y="1600200"/>
            <a:ext cx="4495800" cy="3505200"/>
          </a:xfrm>
          <a:prstGeom prst="rect">
            <a:avLst/>
          </a:prstGeom>
        </p:spPr>
      </p:pic>
      <p:sp>
        <p:nvSpPr>
          <p:cNvPr id="9" name="TextBox 8"/>
          <p:cNvSpPr txBox="1"/>
          <p:nvPr/>
        </p:nvSpPr>
        <p:spPr>
          <a:xfrm>
            <a:off x="5105400" y="5105400"/>
            <a:ext cx="3619709" cy="338554"/>
          </a:xfrm>
          <a:prstGeom prst="rect">
            <a:avLst/>
          </a:prstGeom>
          <a:noFill/>
        </p:spPr>
        <p:txBody>
          <a:bodyPr wrap="none" rtlCol="0">
            <a:spAutoFit/>
          </a:bodyPr>
          <a:lstStyle/>
          <a:p>
            <a:r>
              <a:rPr lang="en-US" sz="1600" dirty="0" smtClean="0"/>
              <a:t>http://www.biodiverseperspectives.com/</a:t>
            </a:r>
            <a:endParaRPr lang="en-US" sz="1600" dirty="0"/>
          </a:p>
        </p:txBody>
      </p:sp>
    </p:spTree>
    <p:extLst>
      <p:ext uri="{BB962C8B-B14F-4D97-AF65-F5344CB8AC3E}">
        <p14:creationId xmlns:p14="http://schemas.microsoft.com/office/powerpoint/2010/main" xmlns="" val="1210936497"/>
      </p:ext>
    </p:extLst>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8930"/>
            <a:ext cx="7055380" cy="1400530"/>
          </a:xfrm>
        </p:spPr>
        <p:txBody>
          <a:bodyPr/>
          <a:lstStyle/>
          <a:p>
            <a:r>
              <a:rPr lang="en-US" dirty="0" smtClean="0"/>
              <a:t>Dimensions of Biodiversity</a:t>
            </a:r>
            <a:endParaRPr lang="en-US" dirty="0"/>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7239001" y="3048000"/>
            <a:ext cx="1002278" cy="5429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98800"/>
                    </a14:imgEffect>
                  </a14:imgLayer>
                </a14:imgProps>
              </a:ext>
              <a:ext uri="{28A0092B-C50C-407E-A947-70E740481C1C}">
                <a14:useLocalDpi xmlns:a14="http://schemas.microsoft.com/office/drawing/2010/main" xmlns="" val="0"/>
              </a:ext>
            </a:extLst>
          </a:blip>
          <a:srcRect/>
          <a:stretch>
            <a:fillRect/>
          </a:stretch>
        </p:blipFill>
        <p:spPr bwMode="auto">
          <a:xfrm>
            <a:off x="7315200" y="3733800"/>
            <a:ext cx="1047807" cy="5364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7239001" y="2362200"/>
            <a:ext cx="998176" cy="497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9" cstate="print">
            <a:extLst>
              <a:ext uri="{BEBA8EAE-BF5A-486C-A8C5-ECC9F3942E4B}">
                <a14:imgProps xmlns:a14="http://schemas.microsoft.com/office/drawing/2010/main" xmlns="">
                  <a14:imgLayer r:embed="rId10">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7117490" y="1676401"/>
            <a:ext cx="1132784" cy="5123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7239000" y="4419600"/>
            <a:ext cx="1268611" cy="4981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2" descr="Illustration of Sandbar Shark by Diane Rome Peebles"/>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117490" y="5029201"/>
            <a:ext cx="1569310" cy="75351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p:nvSpPr>
        <p:spPr>
          <a:xfrm>
            <a:off x="6934200" y="1524000"/>
            <a:ext cx="1471537" cy="21336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a:xfrm>
            <a:off x="3733800" y="914400"/>
            <a:ext cx="2438400" cy="5105400"/>
          </a:xfrm>
          <a:prstGeom prst="rect">
            <a:avLst/>
          </a:prstGeom>
        </p:spPr>
        <p:txBody>
          <a:bodyPr vert="horz" lIns="91440" tIns="45720" rIns="91440" bIns="45720" rtlCol="0">
            <a:noAutofit/>
          </a:bodyPr>
          <a:lstStyle/>
          <a:p>
            <a:pPr marR="0" lvl="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600" b="1" i="0" u="none" strike="noStrike" kern="1200" cap="none" spc="0" normalizeH="0" baseline="0" noProof="0" dirty="0" smtClean="0">
                <a:ln>
                  <a:noFill/>
                </a:ln>
                <a:solidFill>
                  <a:srgbClr val="00B0F0"/>
                </a:solidFill>
                <a:effectLst/>
                <a:uLnTx/>
                <a:uFillTx/>
                <a:latin typeface="+mn-lt"/>
                <a:ea typeface="+mn-ea"/>
                <a:cs typeface="+mn-cs"/>
              </a:rPr>
              <a:t>3</a:t>
            </a:r>
            <a:br>
              <a:rPr kumimoji="0" lang="en-US" sz="2600" b="1" i="0" u="none" strike="noStrike" kern="1200" cap="none" spc="0" normalizeH="0" baseline="0" noProof="0" dirty="0" smtClean="0">
                <a:ln>
                  <a:noFill/>
                </a:ln>
                <a:solidFill>
                  <a:srgbClr val="00B0F0"/>
                </a:solidFill>
                <a:effectLst/>
                <a:uLnTx/>
                <a:uFillTx/>
                <a:latin typeface="+mn-lt"/>
                <a:ea typeface="+mn-ea"/>
                <a:cs typeface="+mn-cs"/>
              </a:rPr>
            </a:br>
            <a:endParaRPr kumimoji="0" lang="en-US" sz="2400" b="1" i="0" u="none" strike="noStrike" kern="1200" cap="none" spc="0" normalizeH="0" baseline="0" noProof="0" dirty="0" smtClean="0">
              <a:ln>
                <a:noFill/>
              </a:ln>
              <a:solidFill>
                <a:srgbClr val="00B0F0"/>
              </a:solidFill>
              <a:effectLst/>
              <a:uLnTx/>
              <a:uFillTx/>
              <a:latin typeface="+mn-lt"/>
              <a:ea typeface="+mn-ea"/>
              <a:cs typeface="+mn-cs"/>
            </a:endParaRPr>
          </a:p>
          <a:p>
            <a:pPr marR="0" lvl="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600" b="1" i="0" u="none" strike="noStrike" kern="1200" cap="none" spc="0" normalizeH="0" baseline="0" noProof="0" dirty="0" smtClean="0">
                <a:ln>
                  <a:noFill/>
                </a:ln>
                <a:solidFill>
                  <a:srgbClr val="00B0F0"/>
                </a:solidFill>
                <a:effectLst/>
                <a:uLnTx/>
                <a:uFillTx/>
                <a:latin typeface="+mn-lt"/>
                <a:ea typeface="+mn-ea"/>
                <a:cs typeface="+mn-cs"/>
              </a:rPr>
              <a:t>KPCOFGS matrix</a:t>
            </a:r>
            <a:br>
              <a:rPr kumimoji="0" lang="en-US" sz="2600" b="1" i="0" u="none" strike="noStrike" kern="1200" cap="none" spc="0" normalizeH="0" baseline="0" noProof="0" dirty="0" smtClean="0">
                <a:ln>
                  <a:noFill/>
                </a:ln>
                <a:solidFill>
                  <a:srgbClr val="00B0F0"/>
                </a:solidFill>
                <a:effectLst/>
                <a:uLnTx/>
                <a:uFillTx/>
                <a:latin typeface="+mn-lt"/>
                <a:ea typeface="+mn-ea"/>
                <a:cs typeface="+mn-cs"/>
              </a:rPr>
            </a:br>
            <a:r>
              <a:rPr kumimoji="0" lang="en-US" sz="2400" b="1" i="0" u="none" strike="noStrike" kern="1200" cap="none" spc="0" normalizeH="0" baseline="0" noProof="0" dirty="0" smtClean="0">
                <a:ln>
                  <a:noFill/>
                </a:ln>
                <a:solidFill>
                  <a:srgbClr val="00B0F0"/>
                </a:solidFill>
                <a:effectLst/>
                <a:uLnTx/>
                <a:uFillTx/>
                <a:latin typeface="+mn-lt"/>
                <a:ea typeface="+mn-ea"/>
                <a:cs typeface="+mn-cs"/>
              </a:rPr>
              <a:t/>
            </a:r>
            <a:br>
              <a:rPr kumimoji="0" lang="en-US" sz="2400" b="1" i="0" u="none" strike="noStrike" kern="1200" cap="none" spc="0" normalizeH="0" baseline="0" noProof="0" dirty="0" smtClean="0">
                <a:ln>
                  <a:noFill/>
                </a:ln>
                <a:solidFill>
                  <a:srgbClr val="00B0F0"/>
                </a:solidFill>
                <a:effectLst/>
                <a:uLnTx/>
                <a:uFillTx/>
                <a:latin typeface="+mn-lt"/>
                <a:ea typeface="+mn-ea"/>
                <a:cs typeface="+mn-cs"/>
              </a:rPr>
            </a:br>
            <a:endParaRPr kumimoji="0" lang="en-US" sz="2400" b="1" i="0" u="none" strike="noStrike" kern="1200" cap="none" spc="0" normalizeH="0" baseline="0" noProof="0" dirty="0" smtClean="0">
              <a:ln>
                <a:noFill/>
              </a:ln>
              <a:solidFill>
                <a:srgbClr val="00B0F0"/>
              </a:solidFill>
              <a:effectLst/>
              <a:uLnTx/>
              <a:uFillTx/>
              <a:latin typeface="+mn-lt"/>
              <a:ea typeface="+mn-ea"/>
              <a:cs typeface="+mn-cs"/>
            </a:endParaRPr>
          </a:p>
          <a:p>
            <a:pPr marR="0" lvl="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600" b="1" i="0" u="none" strike="noStrike" kern="1200" cap="none" spc="0" normalizeH="0" baseline="0" noProof="0" dirty="0" smtClean="0">
                <a:ln>
                  <a:noFill/>
                </a:ln>
                <a:solidFill>
                  <a:srgbClr val="00B0F0"/>
                </a:solidFill>
                <a:effectLst/>
                <a:uLnTx/>
                <a:uFillTx/>
                <a:latin typeface="+mn-lt"/>
                <a:ea typeface="+mn-ea"/>
                <a:cs typeface="+mn-cs"/>
              </a:rPr>
              <a:t>Trait matrix </a:t>
            </a:r>
            <a:br>
              <a:rPr kumimoji="0" lang="en-US" sz="2600" b="1" i="0" u="none" strike="noStrike" kern="1200" cap="none" spc="0" normalizeH="0" baseline="0" noProof="0" dirty="0" smtClean="0">
                <a:ln>
                  <a:noFill/>
                </a:ln>
                <a:solidFill>
                  <a:srgbClr val="00B0F0"/>
                </a:solidFill>
                <a:effectLst/>
                <a:uLnTx/>
                <a:uFillTx/>
                <a:latin typeface="+mn-lt"/>
                <a:ea typeface="+mn-ea"/>
                <a:cs typeface="+mn-cs"/>
              </a:rPr>
            </a:br>
            <a:r>
              <a:rPr kumimoji="0" lang="en-US" sz="2400" b="1" i="0" u="none" strike="noStrike" kern="1200" cap="none" spc="0" normalizeH="0" baseline="0" noProof="0" dirty="0" smtClean="0">
                <a:ln>
                  <a:noFill/>
                </a:ln>
                <a:solidFill>
                  <a:srgbClr val="00B0F0"/>
                </a:solidFill>
                <a:effectLst/>
                <a:uLnTx/>
                <a:uFillTx/>
                <a:latin typeface="+mn-lt"/>
                <a:ea typeface="+mn-ea"/>
                <a:cs typeface="+mn-cs"/>
              </a:rPr>
              <a:t/>
            </a:r>
            <a:br>
              <a:rPr kumimoji="0" lang="en-US" sz="2400" b="1" i="0" u="none" strike="noStrike" kern="1200" cap="none" spc="0" normalizeH="0" baseline="0" noProof="0" dirty="0" smtClean="0">
                <a:ln>
                  <a:noFill/>
                </a:ln>
                <a:solidFill>
                  <a:srgbClr val="00B0F0"/>
                </a:solidFill>
                <a:effectLst/>
                <a:uLnTx/>
                <a:uFillTx/>
                <a:latin typeface="+mn-lt"/>
                <a:ea typeface="+mn-ea"/>
                <a:cs typeface="+mn-cs"/>
              </a:rPr>
            </a:br>
            <a:r>
              <a:rPr kumimoji="0" lang="en-US" sz="2400" b="1" i="0" u="none" strike="noStrike" kern="1200" cap="none" spc="0" normalizeH="0" baseline="0" noProof="0" dirty="0" smtClean="0">
                <a:ln>
                  <a:noFill/>
                </a:ln>
                <a:solidFill>
                  <a:srgbClr val="00B0F0"/>
                </a:solidFill>
                <a:effectLst/>
                <a:uLnTx/>
                <a:uFillTx/>
                <a:latin typeface="+mn-lt"/>
                <a:ea typeface="+mn-ea"/>
                <a:cs typeface="+mn-cs"/>
              </a:rPr>
              <a:t/>
            </a:r>
            <a:br>
              <a:rPr kumimoji="0" lang="en-US" sz="2400" b="1" i="0" u="none" strike="noStrike" kern="1200" cap="none" spc="0" normalizeH="0" baseline="0" noProof="0" dirty="0" smtClean="0">
                <a:ln>
                  <a:noFill/>
                </a:ln>
                <a:solidFill>
                  <a:srgbClr val="00B0F0"/>
                </a:solidFill>
                <a:effectLst/>
                <a:uLnTx/>
                <a:uFillTx/>
                <a:latin typeface="+mn-lt"/>
                <a:ea typeface="+mn-ea"/>
                <a:cs typeface="+mn-cs"/>
              </a:rPr>
            </a:br>
            <a:r>
              <a:rPr kumimoji="0" lang="en-US" sz="2400" b="1" i="0" u="none" strike="noStrike" kern="1200" cap="none" spc="0" normalizeH="0" baseline="0" noProof="0" dirty="0" smtClean="0">
                <a:ln>
                  <a:noFill/>
                </a:ln>
                <a:solidFill>
                  <a:srgbClr val="00B0F0"/>
                </a:solidFill>
                <a:effectLst/>
                <a:uLnTx/>
                <a:uFillTx/>
                <a:latin typeface="+mn-lt"/>
                <a:ea typeface="+mn-ea"/>
                <a:cs typeface="+mn-cs"/>
              </a:rPr>
              <a:t/>
            </a:r>
            <a:br>
              <a:rPr kumimoji="0" lang="en-US" sz="2400" b="1" i="0" u="none" strike="noStrike" kern="1200" cap="none" spc="0" normalizeH="0" baseline="0" noProof="0" dirty="0" smtClean="0">
                <a:ln>
                  <a:noFill/>
                </a:ln>
                <a:solidFill>
                  <a:srgbClr val="00B0F0"/>
                </a:solidFill>
                <a:effectLst/>
                <a:uLnTx/>
                <a:uFillTx/>
                <a:latin typeface="+mn-lt"/>
                <a:ea typeface="+mn-ea"/>
                <a:cs typeface="+mn-cs"/>
              </a:rPr>
            </a:br>
            <a:r>
              <a:rPr kumimoji="0" lang="en-US" sz="2600" b="1" i="0" u="none" strike="noStrike" kern="1200" cap="none" spc="0" normalizeH="0" baseline="0" noProof="0" dirty="0" smtClean="0">
                <a:ln>
                  <a:noFill/>
                </a:ln>
                <a:solidFill>
                  <a:srgbClr val="00B0F0"/>
                </a:solidFill>
                <a:effectLst/>
                <a:uLnTx/>
                <a:uFillTx/>
                <a:latin typeface="+mn-lt"/>
                <a:ea typeface="+mn-ea"/>
                <a:cs typeface="+mn-cs"/>
              </a:rPr>
              <a:t>Genetic</a:t>
            </a:r>
            <a:r>
              <a:rPr kumimoji="0" lang="en-US" sz="2600" b="1" i="0" u="none" strike="noStrike" kern="1200" cap="none" spc="0" normalizeH="0" noProof="0" dirty="0" smtClean="0">
                <a:ln>
                  <a:noFill/>
                </a:ln>
                <a:solidFill>
                  <a:srgbClr val="00B0F0"/>
                </a:solidFill>
                <a:effectLst/>
                <a:uLnTx/>
                <a:uFillTx/>
                <a:latin typeface="+mn-lt"/>
                <a:ea typeface="+mn-ea"/>
                <a:cs typeface="+mn-cs"/>
              </a:rPr>
              <a:t> matrix</a:t>
            </a:r>
            <a:endParaRPr kumimoji="0" lang="en-US" sz="2600" b="1" i="0" u="none" strike="noStrike" kern="1200" cap="none" spc="0" normalizeH="0" baseline="0" noProof="0" dirty="0">
              <a:ln>
                <a:noFill/>
              </a:ln>
              <a:solidFill>
                <a:srgbClr val="00B0F0"/>
              </a:solidFill>
              <a:effectLst/>
              <a:uLnTx/>
              <a:uFillTx/>
              <a:latin typeface="+mn-lt"/>
              <a:ea typeface="+mn-ea"/>
              <a:cs typeface="+mn-cs"/>
            </a:endParaRPr>
          </a:p>
        </p:txBody>
      </p:sp>
      <p:sp>
        <p:nvSpPr>
          <p:cNvPr id="16" name="Rectangle 15"/>
          <p:cNvSpPr/>
          <p:nvPr/>
        </p:nvSpPr>
        <p:spPr>
          <a:xfrm>
            <a:off x="6477000" y="1219200"/>
            <a:ext cx="2362200" cy="4876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2"/>
          <p:cNvSpPr>
            <a:spLocks noGrp="1"/>
          </p:cNvSpPr>
          <p:nvPr>
            <p:ph idx="1"/>
          </p:nvPr>
        </p:nvSpPr>
        <p:spPr>
          <a:xfrm>
            <a:off x="152400" y="914400"/>
            <a:ext cx="3352800" cy="5105400"/>
          </a:xfrm>
        </p:spPr>
        <p:txBody>
          <a:bodyPr>
            <a:noAutofit/>
          </a:bodyPr>
          <a:lstStyle/>
          <a:p>
            <a:pPr marL="346075" indent="-346075">
              <a:lnSpc>
                <a:spcPct val="100000"/>
              </a:lnSpc>
              <a:spcBef>
                <a:spcPts val="600"/>
              </a:spcBef>
              <a:buNone/>
            </a:pPr>
            <a:r>
              <a:rPr lang="en-US" sz="2600" dirty="0" smtClean="0">
                <a:solidFill>
                  <a:srgbClr val="00B0F0"/>
                </a:solidFill>
              </a:rPr>
              <a:t>Species richness </a:t>
            </a:r>
            <a:r>
              <a:rPr lang="en-US" sz="2600" dirty="0" smtClean="0"/>
              <a:t/>
            </a:r>
            <a:br>
              <a:rPr lang="en-US" sz="2600" dirty="0" smtClean="0"/>
            </a:br>
            <a:r>
              <a:rPr lang="en-US" sz="2400" dirty="0" smtClean="0"/>
              <a:t>number </a:t>
            </a:r>
            <a:r>
              <a:rPr lang="en-US" sz="2400" dirty="0" smtClean="0"/>
              <a:t>of species</a:t>
            </a:r>
          </a:p>
          <a:p>
            <a:pPr marL="346075" indent="-346075">
              <a:lnSpc>
                <a:spcPct val="100000"/>
              </a:lnSpc>
              <a:spcBef>
                <a:spcPts val="600"/>
              </a:spcBef>
              <a:buNone/>
            </a:pPr>
            <a:r>
              <a:rPr lang="en-US" sz="2600" dirty="0" smtClean="0">
                <a:solidFill>
                  <a:srgbClr val="00B0F0"/>
                </a:solidFill>
              </a:rPr>
              <a:t>Taxonomic </a:t>
            </a:r>
            <a:r>
              <a:rPr lang="en-US" sz="2600" dirty="0" smtClean="0">
                <a:solidFill>
                  <a:srgbClr val="00B0F0"/>
                </a:solidFill>
              </a:rPr>
              <a:t>diversity </a:t>
            </a:r>
            <a:r>
              <a:rPr lang="en-US" sz="2600" dirty="0" smtClean="0"/>
              <a:t/>
            </a:r>
            <a:br>
              <a:rPr lang="en-US" sz="2600" dirty="0" smtClean="0"/>
            </a:br>
            <a:r>
              <a:rPr lang="en-US" sz="2400" dirty="0" smtClean="0"/>
              <a:t>c</a:t>
            </a:r>
            <a:r>
              <a:rPr lang="en-US" sz="2400" dirty="0" smtClean="0"/>
              <a:t>lassification distance within the community</a:t>
            </a:r>
            <a:endParaRPr lang="en-US" sz="2400" dirty="0" smtClean="0"/>
          </a:p>
          <a:p>
            <a:pPr marL="346075" indent="-346075">
              <a:lnSpc>
                <a:spcPct val="100000"/>
              </a:lnSpc>
              <a:spcBef>
                <a:spcPts val="600"/>
              </a:spcBef>
              <a:buNone/>
            </a:pPr>
            <a:r>
              <a:rPr lang="en-US" sz="2600" dirty="0" smtClean="0">
                <a:solidFill>
                  <a:srgbClr val="00B0F0"/>
                </a:solidFill>
              </a:rPr>
              <a:t>Functional diversity</a:t>
            </a:r>
            <a:r>
              <a:rPr lang="en-US" sz="2600" dirty="0" smtClean="0">
                <a:solidFill>
                  <a:srgbClr val="FFFF00"/>
                </a:solidFill>
              </a:rPr>
              <a:t/>
            </a:r>
            <a:br>
              <a:rPr lang="en-US" sz="2600" dirty="0" smtClean="0">
                <a:solidFill>
                  <a:srgbClr val="FFFF00"/>
                </a:solidFill>
              </a:rPr>
            </a:br>
            <a:r>
              <a:rPr lang="en-US" sz="2400" dirty="0" smtClean="0"/>
              <a:t>community-wide </a:t>
            </a:r>
            <a:r>
              <a:rPr lang="en-US" sz="2400" dirty="0" smtClean="0"/>
              <a:t>variation </a:t>
            </a:r>
            <a:r>
              <a:rPr lang="en-US" sz="2400" dirty="0"/>
              <a:t>in organismal </a:t>
            </a:r>
            <a:r>
              <a:rPr lang="en-US" sz="2400" dirty="0">
                <a:solidFill>
                  <a:srgbClr val="00B0F0"/>
                </a:solidFill>
              </a:rPr>
              <a:t>traits </a:t>
            </a:r>
          </a:p>
          <a:p>
            <a:pPr marL="346075" indent="-346075">
              <a:lnSpc>
                <a:spcPct val="100000"/>
              </a:lnSpc>
              <a:spcBef>
                <a:spcPts val="600"/>
              </a:spcBef>
              <a:buNone/>
            </a:pPr>
            <a:r>
              <a:rPr lang="en-US" sz="2600" dirty="0" smtClean="0">
                <a:solidFill>
                  <a:srgbClr val="00B0F0"/>
                </a:solidFill>
              </a:rPr>
              <a:t>Phylogenetic </a:t>
            </a:r>
            <a:r>
              <a:rPr lang="en-US" sz="2600" dirty="0">
                <a:solidFill>
                  <a:srgbClr val="00B0F0"/>
                </a:solidFill>
              </a:rPr>
              <a:t>diversity </a:t>
            </a:r>
            <a:r>
              <a:rPr lang="en-US" sz="2600" dirty="0" smtClean="0">
                <a:solidFill>
                  <a:srgbClr val="FFFF00"/>
                </a:solidFill>
              </a:rPr>
              <a:t/>
            </a:r>
            <a:br>
              <a:rPr lang="en-US" sz="2600" dirty="0" smtClean="0">
                <a:solidFill>
                  <a:srgbClr val="FFFF00"/>
                </a:solidFill>
              </a:rPr>
            </a:br>
            <a:r>
              <a:rPr lang="en-US" sz="2400" dirty="0" smtClean="0"/>
              <a:t>total </a:t>
            </a:r>
            <a:r>
              <a:rPr lang="en-US" sz="2400" dirty="0"/>
              <a:t>amount of </a:t>
            </a:r>
            <a:r>
              <a:rPr lang="en-US" sz="2400" dirty="0" smtClean="0"/>
              <a:t> phylogenetic </a:t>
            </a:r>
            <a:r>
              <a:rPr lang="en-US" sz="2400" dirty="0"/>
              <a:t>distance </a:t>
            </a:r>
            <a:r>
              <a:rPr lang="en-US" sz="2400" dirty="0" smtClean="0"/>
              <a:t>(</a:t>
            </a:r>
            <a:r>
              <a:rPr lang="en-US" sz="2400" dirty="0" smtClean="0">
                <a:solidFill>
                  <a:srgbClr val="00B0F0"/>
                </a:solidFill>
              </a:rPr>
              <a:t>genetic variation</a:t>
            </a:r>
            <a:r>
              <a:rPr lang="en-US" sz="2400" dirty="0" smtClean="0"/>
              <a:t>) in </a:t>
            </a:r>
            <a:r>
              <a:rPr lang="en-US" sz="2400" dirty="0" smtClean="0"/>
              <a:t>the community</a:t>
            </a:r>
            <a:endParaRPr lang="en-US" sz="2400" dirty="0">
              <a:solidFill>
                <a:schemeClr val="tx1">
                  <a:lumMod val="65000"/>
                </a:schemeClr>
              </a:solidFill>
            </a:endParaRPr>
          </a:p>
        </p:txBody>
      </p:sp>
    </p:spTree>
    <p:extLst>
      <p:ext uri="{BB962C8B-B14F-4D97-AF65-F5344CB8AC3E}">
        <p14:creationId xmlns:p14="http://schemas.microsoft.com/office/powerpoint/2010/main" xmlns="" val="121093649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p:nvPr/>
        </p:nvGrpSpPr>
        <p:grpSpPr>
          <a:xfrm>
            <a:off x="3886200" y="152400"/>
            <a:ext cx="2010756" cy="2600473"/>
            <a:chOff x="2300036" y="623479"/>
            <a:chExt cx="5290641" cy="5265028"/>
          </a:xfrm>
        </p:grpSpPr>
        <p:cxnSp>
          <p:nvCxnSpPr>
            <p:cNvPr id="19" name="Straight Connector 18"/>
            <p:cNvCxnSpPr/>
            <p:nvPr/>
          </p:nvCxnSpPr>
          <p:spPr>
            <a:xfrm>
              <a:off x="3068052" y="2419240"/>
              <a:ext cx="0" cy="168188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68052" y="4100186"/>
              <a:ext cx="926432" cy="9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994484" y="3583769"/>
              <a:ext cx="0" cy="962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994484" y="3583769"/>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994484" y="4546294"/>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955748" y="4208940"/>
              <a:ext cx="1245613" cy="6747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98800"/>
                      </a14:imgEffect>
                    </a14:imgLayer>
                  </a14:imgProps>
                </a:ext>
                <a:ext uri="{28A0092B-C50C-407E-A947-70E740481C1C}">
                  <a14:useLocalDpi xmlns:a14="http://schemas.microsoft.com/office/drawing/2010/main" xmlns="" val="0"/>
                </a:ext>
              </a:extLst>
            </a:blip>
            <a:srcRect/>
            <a:stretch>
              <a:fillRect/>
            </a:stretch>
          </p:blipFill>
          <p:spPr bwMode="auto">
            <a:xfrm>
              <a:off x="5106968" y="623479"/>
              <a:ext cx="1302195" cy="66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6" name="Picture 6"/>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955748" y="3300720"/>
              <a:ext cx="1240515" cy="6177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27" name="Straight Connector 26"/>
            <p:cNvCxnSpPr/>
            <p:nvPr/>
          </p:nvCxnSpPr>
          <p:spPr>
            <a:xfrm>
              <a:off x="3068052" y="2402522"/>
              <a:ext cx="926432" cy="9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994484" y="1886105"/>
              <a:ext cx="0" cy="962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3994484" y="1886105"/>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994484" y="2848630"/>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598821" y="3444461"/>
              <a:ext cx="469231" cy="9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569372" y="1096105"/>
              <a:ext cx="29449" cy="234835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598820" y="1081196"/>
              <a:ext cx="235692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300036" y="2419240"/>
              <a:ext cx="29878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00036" y="2419240"/>
              <a:ext cx="0" cy="30895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300036" y="5508822"/>
              <a:ext cx="265571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Picture 9"/>
            <p:cNvPicPr>
              <a:picLocks noChangeAspect="1" noChangeArrowheads="1"/>
            </p:cNvPicPr>
            <p:nvPr/>
          </p:nvPicPr>
          <p:blipFill>
            <a:blip r:embed="rId9" cstate="print">
              <a:extLst>
                <a:ext uri="{BEBA8EAE-BF5A-486C-A8C5-ECC9F3942E4B}">
                  <a14:imgProps xmlns:a14="http://schemas.microsoft.com/office/drawing/2010/main" xmlns="">
                    <a14:imgLayer r:embed="rId10">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106968" y="5251812"/>
              <a:ext cx="1407805" cy="6366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334817" y="1549146"/>
              <a:ext cx="1576608" cy="6190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9" name="Picture 2" descr="Illustration of Sandbar Shark by Diane Rome Peebles"/>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106968" y="2320534"/>
              <a:ext cx="2483709" cy="11925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0" name="Straight Connector 39"/>
            <p:cNvCxnSpPr/>
            <p:nvPr/>
          </p:nvCxnSpPr>
          <p:spPr>
            <a:xfrm>
              <a:off x="3078106" y="2422639"/>
              <a:ext cx="0" cy="168188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78106" y="4103585"/>
              <a:ext cx="926432" cy="9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04538" y="3587168"/>
              <a:ext cx="0" cy="9625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004538" y="3587168"/>
              <a:ext cx="914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4004538" y="4549693"/>
              <a:ext cx="914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078106" y="2417953"/>
              <a:ext cx="926432" cy="94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004538" y="2373239"/>
              <a:ext cx="0" cy="47879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004538" y="2852029"/>
              <a:ext cx="9144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021188" y="2378795"/>
              <a:ext cx="1978" cy="106566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034821" y="2359578"/>
              <a:ext cx="916692"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989613" y="1817761"/>
              <a:ext cx="0" cy="544438"/>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3951513" y="1863741"/>
              <a:ext cx="1000342" cy="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581090" y="3444461"/>
              <a:ext cx="48696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581090" y="1068384"/>
              <a:ext cx="29449" cy="234835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598820" y="1081196"/>
              <a:ext cx="2356928"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311755" y="2419240"/>
              <a:ext cx="298784"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300036" y="2419240"/>
              <a:ext cx="0" cy="308958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2300036" y="5508822"/>
              <a:ext cx="2655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4" name="Group 17"/>
          <p:cNvGrpSpPr/>
          <p:nvPr/>
        </p:nvGrpSpPr>
        <p:grpSpPr>
          <a:xfrm>
            <a:off x="685800" y="228600"/>
            <a:ext cx="1981200" cy="2651243"/>
            <a:chOff x="2300036" y="777757"/>
            <a:chExt cx="5212874" cy="5367818"/>
          </a:xfrm>
        </p:grpSpPr>
        <p:cxnSp>
          <p:nvCxnSpPr>
            <p:cNvPr id="75" name="Straight Connector 74"/>
            <p:cNvCxnSpPr/>
            <p:nvPr/>
          </p:nvCxnSpPr>
          <p:spPr>
            <a:xfrm>
              <a:off x="3068052" y="2419240"/>
              <a:ext cx="0" cy="168188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068052" y="4100186"/>
              <a:ext cx="926432" cy="9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994484" y="3583769"/>
              <a:ext cx="0" cy="962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3994484" y="3583769"/>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3994484" y="4546294"/>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80" name="Picture 2"/>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955748" y="4208940"/>
              <a:ext cx="1245613" cy="6747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 name="Picture 5"/>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98800"/>
                      </a14:imgEffect>
                    </a14:imgLayer>
                  </a14:imgProps>
                </a:ext>
                <a:ext uri="{28A0092B-C50C-407E-A947-70E740481C1C}">
                  <a14:useLocalDpi xmlns:a14="http://schemas.microsoft.com/office/drawing/2010/main" xmlns="" val="0"/>
                </a:ext>
              </a:extLst>
            </a:blip>
            <a:srcRect/>
            <a:stretch>
              <a:fillRect/>
            </a:stretch>
          </p:blipFill>
          <p:spPr bwMode="auto">
            <a:xfrm>
              <a:off x="4906473" y="1549146"/>
              <a:ext cx="1302195" cy="66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2" name="Picture 6"/>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955748" y="3300720"/>
              <a:ext cx="1240515" cy="6177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83" name="Straight Connector 82"/>
            <p:cNvCxnSpPr/>
            <p:nvPr/>
          </p:nvCxnSpPr>
          <p:spPr>
            <a:xfrm>
              <a:off x="3068052" y="2402522"/>
              <a:ext cx="926432" cy="9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3994484" y="1886105"/>
              <a:ext cx="0" cy="962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3994484" y="1886105"/>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3994484" y="2848630"/>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598821" y="3444461"/>
              <a:ext cx="469231" cy="9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569372" y="1096105"/>
              <a:ext cx="29449" cy="234835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598820" y="1081196"/>
              <a:ext cx="235692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2300036" y="2419240"/>
              <a:ext cx="29878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300036" y="2419240"/>
              <a:ext cx="0" cy="30895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2300036" y="5508822"/>
              <a:ext cx="265571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93" name="Picture 9"/>
            <p:cNvPicPr>
              <a:picLocks noChangeAspect="1" noChangeArrowheads="1"/>
            </p:cNvPicPr>
            <p:nvPr/>
          </p:nvPicPr>
          <p:blipFill>
            <a:blip r:embed="rId9" cstate="print">
              <a:extLst>
                <a:ext uri="{BEBA8EAE-BF5A-486C-A8C5-ECC9F3942E4B}">
                  <a14:imgProps xmlns:a14="http://schemas.microsoft.com/office/drawing/2010/main" xmlns="">
                    <a14:imgLayer r:embed="rId10">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029200" y="777757"/>
              <a:ext cx="1407804" cy="6366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906473" y="2474812"/>
              <a:ext cx="1576608" cy="6190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5" name="Picture 2" descr="Illustration of Sandbar Shark by Diane Rome Peebles"/>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029200" y="4953000"/>
              <a:ext cx="2483710" cy="11925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6" name="Straight Connector 95"/>
            <p:cNvCxnSpPr/>
            <p:nvPr/>
          </p:nvCxnSpPr>
          <p:spPr>
            <a:xfrm>
              <a:off x="3078106" y="2422639"/>
              <a:ext cx="0" cy="168188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078106" y="4103585"/>
              <a:ext cx="926432" cy="9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4004538" y="3587168"/>
              <a:ext cx="0" cy="9625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004538" y="3587168"/>
              <a:ext cx="914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4004538" y="4549693"/>
              <a:ext cx="914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3078106" y="2417953"/>
              <a:ext cx="926432" cy="9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4004538" y="2373239"/>
              <a:ext cx="0" cy="47879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4004538" y="2852029"/>
              <a:ext cx="9144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3021188" y="2378795"/>
              <a:ext cx="1978" cy="106566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034821" y="2359578"/>
              <a:ext cx="916692"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3989614" y="1817761"/>
              <a:ext cx="0" cy="54443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3951513" y="1863741"/>
              <a:ext cx="1000342" cy="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581090" y="3444461"/>
              <a:ext cx="486962"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581090" y="1068384"/>
              <a:ext cx="29449" cy="234835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598820" y="1081196"/>
              <a:ext cx="235692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2311755" y="2419240"/>
              <a:ext cx="298784"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300036" y="2419240"/>
              <a:ext cx="0" cy="308958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2300036" y="5508822"/>
              <a:ext cx="2655712"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14" name="Group 17"/>
          <p:cNvGrpSpPr/>
          <p:nvPr/>
        </p:nvGrpSpPr>
        <p:grpSpPr>
          <a:xfrm>
            <a:off x="6705600" y="304800"/>
            <a:ext cx="1981200" cy="2651243"/>
            <a:chOff x="2300036" y="777757"/>
            <a:chExt cx="5212874" cy="5367818"/>
          </a:xfrm>
        </p:grpSpPr>
        <p:cxnSp>
          <p:nvCxnSpPr>
            <p:cNvPr id="115" name="Straight Connector 114"/>
            <p:cNvCxnSpPr/>
            <p:nvPr/>
          </p:nvCxnSpPr>
          <p:spPr>
            <a:xfrm>
              <a:off x="3068052" y="2419240"/>
              <a:ext cx="0" cy="168188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3068052" y="4100186"/>
              <a:ext cx="926432" cy="9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3994484" y="3583769"/>
              <a:ext cx="0" cy="962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3994484" y="3583769"/>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3994484" y="4546294"/>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0" name="Picture 2"/>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106968" y="2320534"/>
              <a:ext cx="1245614" cy="6747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1" name="Picture 5"/>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98800"/>
                      </a14:imgEffect>
                    </a14:imgLayer>
                  </a14:imgProps>
                </a:ext>
                <a:ext uri="{28A0092B-C50C-407E-A947-70E740481C1C}">
                  <a14:useLocalDpi xmlns:a14="http://schemas.microsoft.com/office/drawing/2010/main" xmlns="" val="0"/>
                </a:ext>
              </a:extLst>
            </a:blip>
            <a:srcRect/>
            <a:stretch>
              <a:fillRect/>
            </a:stretch>
          </p:blipFill>
          <p:spPr bwMode="auto">
            <a:xfrm>
              <a:off x="4906473" y="4171867"/>
              <a:ext cx="1302195" cy="66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 name="Picture 6"/>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955748" y="3300720"/>
              <a:ext cx="1240515" cy="6177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23" name="Straight Connector 122"/>
            <p:cNvCxnSpPr/>
            <p:nvPr/>
          </p:nvCxnSpPr>
          <p:spPr>
            <a:xfrm>
              <a:off x="3068052" y="2402522"/>
              <a:ext cx="926432" cy="9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3994484" y="1886105"/>
              <a:ext cx="0" cy="962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3994484" y="1886105"/>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3994484" y="2848630"/>
              <a:ext cx="914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2598821" y="3444461"/>
              <a:ext cx="469231" cy="9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2569372" y="1096105"/>
              <a:ext cx="29449" cy="234835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598820" y="1081196"/>
              <a:ext cx="235692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2300036" y="2419240"/>
              <a:ext cx="29878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2300036" y="2419240"/>
              <a:ext cx="0" cy="30895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2300036" y="5508822"/>
              <a:ext cx="265571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33" name="Picture 9"/>
            <p:cNvPicPr>
              <a:picLocks noChangeAspect="1" noChangeArrowheads="1"/>
            </p:cNvPicPr>
            <p:nvPr/>
          </p:nvPicPr>
          <p:blipFill>
            <a:blip r:embed="rId9" cstate="print">
              <a:extLst>
                <a:ext uri="{BEBA8EAE-BF5A-486C-A8C5-ECC9F3942E4B}">
                  <a14:imgProps xmlns:a14="http://schemas.microsoft.com/office/drawing/2010/main" xmlns="">
                    <a14:imgLayer r:embed="rId10">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029200" y="777757"/>
              <a:ext cx="1407804" cy="6366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4" name="Picture 2"/>
            <p:cNvPicPr>
              <a:picLocks noChangeAspect="1" noChangeArrowheads="1"/>
            </p:cNvPicPr>
            <p:nvPr/>
          </p:nvPicPr>
          <p:blipFill>
            <a:blip r:embed="rId11" cstate="print">
              <a:extLst>
                <a:ext uri="{BEBA8EAE-BF5A-486C-A8C5-ECC9F3942E4B}">
                  <a14:imgProps xmlns:a14="http://schemas.microsoft.com/office/drawing/2010/main" xmlns="">
                    <a14:imgLayer r:embed="rId12">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961132" y="1565282"/>
              <a:ext cx="1576607" cy="6190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5" name="Picture 2" descr="Illustration of Sandbar Shark by Diane Rome Peebles"/>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029200" y="4953000"/>
              <a:ext cx="2483710" cy="11925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36" name="Straight Connector 135"/>
            <p:cNvCxnSpPr/>
            <p:nvPr/>
          </p:nvCxnSpPr>
          <p:spPr>
            <a:xfrm>
              <a:off x="3078106" y="2422639"/>
              <a:ext cx="0" cy="168188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3078106" y="4103585"/>
              <a:ext cx="926432" cy="9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004538" y="3587168"/>
              <a:ext cx="0" cy="96252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4004538" y="3587168"/>
              <a:ext cx="914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4004538" y="4549693"/>
              <a:ext cx="9144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3078106" y="2417953"/>
              <a:ext cx="926432" cy="94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4004538" y="2373239"/>
              <a:ext cx="0" cy="47879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4004538" y="2852029"/>
              <a:ext cx="9144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3021188" y="2378795"/>
              <a:ext cx="1978" cy="106566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3034821" y="2359578"/>
              <a:ext cx="91669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3989614" y="1817761"/>
              <a:ext cx="0" cy="54443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flipV="1">
              <a:off x="3951513" y="1863741"/>
              <a:ext cx="1000342" cy="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581090" y="3444461"/>
              <a:ext cx="48696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2581090" y="1068384"/>
              <a:ext cx="29449" cy="234835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598820" y="1081196"/>
              <a:ext cx="235692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2311755" y="2419240"/>
              <a:ext cx="29878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2300036" y="2419240"/>
              <a:ext cx="0" cy="308958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2300036" y="5508822"/>
              <a:ext cx="2655712"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pic>
        <p:nvPicPr>
          <p:cNvPr id="154" name="Picture 9"/>
          <p:cNvPicPr>
            <a:picLocks noChangeAspect="1" noChangeArrowheads="1"/>
          </p:cNvPicPr>
          <p:nvPr/>
        </p:nvPicPr>
        <p:blipFill>
          <a:blip r:embed="rId14" cstate="print">
            <a:extLst>
              <a:ext uri="{BEBA8EAE-BF5A-486C-A8C5-ECC9F3942E4B}">
                <a14:imgProps xmlns:a14="http://schemas.microsoft.com/office/drawing/2010/main" xmlns="">
                  <a14:imgLayer r:embed="rId15">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14948" y="4218292"/>
            <a:ext cx="2386843" cy="1079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7" name="Picture 2"/>
          <p:cNvPicPr>
            <a:picLocks noChangeAspect="1" noChangeArrowheads="1"/>
          </p:cNvPicPr>
          <p:nvPr/>
        </p:nvPicPr>
        <p:blipFill>
          <a:blip r:embed="rId11" cstate="print">
            <a:extLst>
              <a:ext uri="{BEBA8EAE-BF5A-486C-A8C5-ECC9F3942E4B}">
                <a14:imgProps xmlns:a14="http://schemas.microsoft.com/office/drawing/2010/main" xmlns="">
                  <a14:imgLayer r:embed="rId16">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988051" y="4930397"/>
            <a:ext cx="3001120" cy="1178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8" name="TextBox 157"/>
          <p:cNvSpPr txBox="1"/>
          <p:nvPr/>
        </p:nvSpPr>
        <p:spPr>
          <a:xfrm>
            <a:off x="3581400" y="5848290"/>
            <a:ext cx="2659702" cy="400110"/>
          </a:xfrm>
          <a:prstGeom prst="rect">
            <a:avLst/>
          </a:prstGeom>
          <a:noFill/>
        </p:spPr>
        <p:txBody>
          <a:bodyPr wrap="none" rtlCol="0">
            <a:spAutoFit/>
          </a:bodyPr>
          <a:lstStyle/>
          <a:p>
            <a:r>
              <a:rPr lang="en-US" sz="2000" dirty="0"/>
              <a:t>log</a:t>
            </a:r>
            <a:r>
              <a:rPr lang="en-US" sz="2000" baseline="-25000" dirty="0"/>
              <a:t>10</a:t>
            </a:r>
            <a:r>
              <a:rPr lang="en-US" sz="2000" dirty="0"/>
              <a:t>(</a:t>
            </a:r>
            <a:r>
              <a:rPr lang="en-US" sz="2000" dirty="0" smtClean="0"/>
              <a:t>Species Richness)</a:t>
            </a:r>
            <a:endParaRPr lang="en-US" sz="2000" dirty="0"/>
          </a:p>
        </p:txBody>
      </p:sp>
      <p:sp>
        <p:nvSpPr>
          <p:cNvPr id="159" name="TextBox 158"/>
          <p:cNvSpPr txBox="1"/>
          <p:nvPr/>
        </p:nvSpPr>
        <p:spPr>
          <a:xfrm>
            <a:off x="654501" y="2971800"/>
            <a:ext cx="1291892" cy="400110"/>
          </a:xfrm>
          <a:prstGeom prst="rect">
            <a:avLst/>
          </a:prstGeom>
          <a:noFill/>
        </p:spPr>
        <p:txBody>
          <a:bodyPr wrap="none" rtlCol="0">
            <a:spAutoFit/>
          </a:bodyPr>
          <a:lstStyle/>
          <a:p>
            <a:r>
              <a:rPr lang="en-US" sz="2000" dirty="0" smtClean="0"/>
              <a:t>Taxonomic</a:t>
            </a:r>
            <a:endParaRPr lang="en-US" sz="2000" dirty="0"/>
          </a:p>
        </p:txBody>
      </p:sp>
      <p:sp>
        <p:nvSpPr>
          <p:cNvPr id="160" name="TextBox 159"/>
          <p:cNvSpPr txBox="1"/>
          <p:nvPr/>
        </p:nvSpPr>
        <p:spPr>
          <a:xfrm>
            <a:off x="3562475" y="2971800"/>
            <a:ext cx="1279517" cy="400110"/>
          </a:xfrm>
          <a:prstGeom prst="rect">
            <a:avLst/>
          </a:prstGeom>
          <a:noFill/>
        </p:spPr>
        <p:txBody>
          <a:bodyPr wrap="none" rtlCol="0">
            <a:spAutoFit/>
          </a:bodyPr>
          <a:lstStyle/>
          <a:p>
            <a:r>
              <a:rPr lang="en-US" sz="2000" dirty="0" smtClean="0"/>
              <a:t>Functional</a:t>
            </a:r>
            <a:endParaRPr lang="en-US" sz="2000" dirty="0"/>
          </a:p>
        </p:txBody>
      </p:sp>
      <p:sp>
        <p:nvSpPr>
          <p:cNvPr id="161" name="TextBox 160"/>
          <p:cNvSpPr txBox="1"/>
          <p:nvPr/>
        </p:nvSpPr>
        <p:spPr>
          <a:xfrm>
            <a:off x="6370218" y="2971800"/>
            <a:ext cx="1519775" cy="400110"/>
          </a:xfrm>
          <a:prstGeom prst="rect">
            <a:avLst/>
          </a:prstGeom>
          <a:noFill/>
        </p:spPr>
        <p:txBody>
          <a:bodyPr wrap="none" rtlCol="0">
            <a:spAutoFit/>
          </a:bodyPr>
          <a:lstStyle/>
          <a:p>
            <a:r>
              <a:rPr lang="en-US" sz="2000" dirty="0" smtClean="0"/>
              <a:t>Phylogenetic</a:t>
            </a:r>
            <a:endParaRPr lang="en-US" sz="2000" dirty="0"/>
          </a:p>
        </p:txBody>
      </p:sp>
      <p:pic>
        <p:nvPicPr>
          <p:cNvPr id="162" name="Picture 2"/>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409575" y="3352800"/>
            <a:ext cx="8734425" cy="25886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 name="TextBox 162"/>
          <p:cNvSpPr txBox="1"/>
          <p:nvPr/>
        </p:nvSpPr>
        <p:spPr>
          <a:xfrm rot="16200000">
            <a:off x="-804645" y="4396455"/>
            <a:ext cx="1940403" cy="461665"/>
          </a:xfrm>
          <a:prstGeom prst="rect">
            <a:avLst/>
          </a:prstGeom>
          <a:noFill/>
        </p:spPr>
        <p:txBody>
          <a:bodyPr wrap="none" rtlCol="0">
            <a:spAutoFit/>
          </a:bodyPr>
          <a:lstStyle/>
          <a:p>
            <a:r>
              <a:rPr lang="en-US" sz="2400" dirty="0" smtClean="0"/>
              <a:t>log</a:t>
            </a:r>
            <a:r>
              <a:rPr lang="en-US" sz="2400" baseline="-25000" dirty="0" smtClean="0"/>
              <a:t>10</a:t>
            </a:r>
            <a:r>
              <a:rPr lang="en-US" sz="2400" dirty="0" smtClean="0"/>
              <a:t>(</a:t>
            </a:r>
            <a:r>
              <a:rPr lang="en-US" sz="2200" dirty="0" smtClean="0"/>
              <a:t>Diversity)</a:t>
            </a:r>
            <a:endParaRPr lang="en-US" sz="2200" dirty="0"/>
          </a:p>
        </p:txBody>
      </p:sp>
      <p:cxnSp>
        <p:nvCxnSpPr>
          <p:cNvPr id="164" name="Straight Connector 163"/>
          <p:cNvCxnSpPr/>
          <p:nvPr/>
        </p:nvCxnSpPr>
        <p:spPr>
          <a:xfrm flipV="1">
            <a:off x="7315200" y="1676401"/>
            <a:ext cx="0" cy="30479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6096000" y="6412468"/>
            <a:ext cx="3058466" cy="369332"/>
          </a:xfrm>
          <a:prstGeom prst="rect">
            <a:avLst/>
          </a:prstGeom>
          <a:noFill/>
        </p:spPr>
        <p:txBody>
          <a:bodyPr wrap="none" rtlCol="0">
            <a:spAutoFit/>
          </a:bodyPr>
          <a:lstStyle/>
          <a:p>
            <a:r>
              <a:rPr lang="en-US" dirty="0" err="1" smtClean="0"/>
              <a:t>Lefcheck</a:t>
            </a:r>
            <a:r>
              <a:rPr lang="en-US" dirty="0" smtClean="0"/>
              <a:t> et al. 2014 Ecosphere</a:t>
            </a:r>
            <a:endParaRPr lang="en-US" dirty="0"/>
          </a:p>
        </p:txBody>
      </p:sp>
    </p:spTree>
    <p:extLst>
      <p:ext uri="{BB962C8B-B14F-4D97-AF65-F5344CB8AC3E}">
        <p14:creationId xmlns:p14="http://schemas.microsoft.com/office/powerpoint/2010/main" xmlns="" val="3119156848"/>
      </p:ext>
    </p:extLst>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0" y="3695132"/>
            <a:ext cx="3733800" cy="2019868"/>
          </a:xfrm>
        </p:spPr>
        <p:txBody>
          <a:bodyPr>
            <a:normAutofit/>
          </a:bodyPr>
          <a:lstStyle/>
          <a:p>
            <a:pPr marL="0" indent="0">
              <a:buNone/>
            </a:pPr>
            <a:r>
              <a:rPr lang="en-US" dirty="0" smtClean="0"/>
              <a:t>Temperate grasslands in US/Europe </a:t>
            </a:r>
            <a:r>
              <a:rPr lang="en-US" sz="2200" dirty="0" smtClean="0">
                <a:solidFill>
                  <a:schemeClr val="tx1">
                    <a:lumMod val="65000"/>
                  </a:schemeClr>
                </a:solidFill>
              </a:rPr>
              <a:t>(</a:t>
            </a:r>
            <a:r>
              <a:rPr lang="en-US" sz="2200" dirty="0" err="1" smtClean="0">
                <a:solidFill>
                  <a:schemeClr val="tx1">
                    <a:lumMod val="65000"/>
                  </a:schemeClr>
                </a:solidFill>
              </a:rPr>
              <a:t>Cadotte</a:t>
            </a:r>
            <a:r>
              <a:rPr lang="en-US" sz="2200" dirty="0" smtClean="0">
                <a:solidFill>
                  <a:schemeClr val="tx1">
                    <a:lumMod val="65000"/>
                  </a:schemeClr>
                </a:solidFill>
              </a:rPr>
              <a:t> et al. 2009, Flynn et al. 2011)</a:t>
            </a:r>
            <a:endParaRPr lang="en-US" sz="2200" dirty="0">
              <a:solidFill>
                <a:schemeClr val="tx1">
                  <a:lumMod val="65000"/>
                </a:schemeClr>
              </a:solidFill>
            </a:endParaRPr>
          </a:p>
          <a:p>
            <a:pPr marL="0" indent="0">
              <a:buNone/>
            </a:pPr>
            <a:endParaRPr lang="en-US" dirty="0" smtClean="0"/>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0182" y="1752600"/>
            <a:ext cx="3148818" cy="1827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4" descr="http://www.cedarcreek.umn.edu/research/experiments/e120_full.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6206" y="3791347"/>
            <a:ext cx="2185932" cy="1827439"/>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www.sci.sdsu.edu/osrsp/umeb/MVC-005L.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592615" y="3790210"/>
            <a:ext cx="2436585" cy="182743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926006" y="1968648"/>
            <a:ext cx="3846394" cy="1415772"/>
          </a:xfrm>
          <a:prstGeom prst="rect">
            <a:avLst/>
          </a:prstGeom>
        </p:spPr>
        <p:txBody>
          <a:bodyPr wrap="square">
            <a:spAutoFit/>
          </a:bodyPr>
          <a:lstStyle/>
          <a:p>
            <a:r>
              <a:rPr lang="en-US" sz="3200" dirty="0"/>
              <a:t>Bird communities in France </a:t>
            </a:r>
            <a:r>
              <a:rPr lang="en-US" sz="2200" dirty="0">
                <a:solidFill>
                  <a:schemeClr val="tx1">
                    <a:lumMod val="65000"/>
                  </a:schemeClr>
                </a:solidFill>
              </a:rPr>
              <a:t>(</a:t>
            </a:r>
            <a:r>
              <a:rPr lang="en-US" sz="2200" dirty="0" err="1">
                <a:solidFill>
                  <a:schemeClr val="tx1">
                    <a:lumMod val="65000"/>
                  </a:schemeClr>
                </a:solidFill>
              </a:rPr>
              <a:t>Devictor</a:t>
            </a:r>
            <a:r>
              <a:rPr lang="en-US" sz="2200" dirty="0">
                <a:solidFill>
                  <a:schemeClr val="tx1">
                    <a:lumMod val="65000"/>
                  </a:schemeClr>
                </a:solidFill>
              </a:rPr>
              <a:t> et al. 2010, </a:t>
            </a:r>
            <a:r>
              <a:rPr lang="en-US" sz="2200" dirty="0" err="1">
                <a:solidFill>
                  <a:schemeClr val="tx1">
                    <a:lumMod val="65000"/>
                  </a:schemeClr>
                </a:solidFill>
              </a:rPr>
              <a:t>Meynard</a:t>
            </a:r>
            <a:r>
              <a:rPr lang="en-US" sz="2200" dirty="0">
                <a:solidFill>
                  <a:schemeClr val="tx1">
                    <a:lumMod val="65000"/>
                  </a:schemeClr>
                </a:solidFill>
              </a:rPr>
              <a:t> et al. 2011)</a:t>
            </a:r>
          </a:p>
        </p:txBody>
      </p:sp>
      <p:sp>
        <p:nvSpPr>
          <p:cNvPr id="8" name="Title 1"/>
          <p:cNvSpPr>
            <a:spLocks noGrp="1"/>
          </p:cNvSpPr>
          <p:nvPr>
            <p:ph type="title"/>
          </p:nvPr>
        </p:nvSpPr>
        <p:spPr>
          <a:xfrm>
            <a:off x="228600" y="-28930"/>
            <a:ext cx="8915400" cy="1400530"/>
          </a:xfrm>
        </p:spPr>
        <p:txBody>
          <a:bodyPr>
            <a:normAutofit/>
          </a:bodyPr>
          <a:lstStyle/>
          <a:p>
            <a:r>
              <a:rPr lang="en-US" sz="4000" dirty="0" smtClean="0"/>
              <a:t>Comparing Dimensions of Biodiversity</a:t>
            </a:r>
            <a:endParaRPr lang="en-US" sz="4000" dirty="0"/>
          </a:p>
        </p:txBody>
      </p:sp>
      <p:sp>
        <p:nvSpPr>
          <p:cNvPr id="10" name="TextBox 9"/>
          <p:cNvSpPr txBox="1"/>
          <p:nvPr/>
        </p:nvSpPr>
        <p:spPr>
          <a:xfrm>
            <a:off x="304800" y="5867400"/>
            <a:ext cx="8680325" cy="784830"/>
          </a:xfrm>
          <a:prstGeom prst="rect">
            <a:avLst/>
          </a:prstGeom>
          <a:noFill/>
        </p:spPr>
        <p:txBody>
          <a:bodyPr wrap="none" rtlCol="0">
            <a:spAutoFit/>
          </a:bodyPr>
          <a:lstStyle/>
          <a:p>
            <a:r>
              <a:rPr lang="en-US" sz="4500" dirty="0" smtClean="0"/>
              <a:t>FD &amp; PF can be important predictors</a:t>
            </a:r>
            <a:endParaRPr lang="en-US" sz="4500" dirty="0"/>
          </a:p>
        </p:txBody>
      </p:sp>
    </p:spTree>
    <p:extLst>
      <p:ext uri="{BB962C8B-B14F-4D97-AF65-F5344CB8AC3E}">
        <p14:creationId xmlns:p14="http://schemas.microsoft.com/office/powerpoint/2010/main" xmlns="" val="2916246662"/>
      </p:ext>
    </p:extLst>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0" y="3695132"/>
            <a:ext cx="3733800" cy="2019868"/>
          </a:xfrm>
        </p:spPr>
        <p:txBody>
          <a:bodyPr>
            <a:normAutofit/>
          </a:bodyPr>
          <a:lstStyle/>
          <a:p>
            <a:pPr marL="0" indent="0">
              <a:buNone/>
            </a:pPr>
            <a:r>
              <a:rPr lang="en-US" dirty="0" smtClean="0"/>
              <a:t>Temperate grasslands in US/Europe </a:t>
            </a:r>
            <a:r>
              <a:rPr lang="en-US" sz="2200" dirty="0" smtClean="0">
                <a:solidFill>
                  <a:schemeClr val="tx1">
                    <a:lumMod val="65000"/>
                  </a:schemeClr>
                </a:solidFill>
              </a:rPr>
              <a:t>(</a:t>
            </a:r>
            <a:r>
              <a:rPr lang="en-US" sz="2200" dirty="0" err="1" smtClean="0">
                <a:solidFill>
                  <a:schemeClr val="tx1">
                    <a:lumMod val="65000"/>
                  </a:schemeClr>
                </a:solidFill>
              </a:rPr>
              <a:t>Cadotte</a:t>
            </a:r>
            <a:r>
              <a:rPr lang="en-US" sz="2200" dirty="0" smtClean="0">
                <a:solidFill>
                  <a:schemeClr val="tx1">
                    <a:lumMod val="65000"/>
                  </a:schemeClr>
                </a:solidFill>
              </a:rPr>
              <a:t> et al. 2009, Flynn et al. 2011)</a:t>
            </a:r>
            <a:endParaRPr lang="en-US" sz="2200" dirty="0">
              <a:solidFill>
                <a:schemeClr val="tx1">
                  <a:lumMod val="65000"/>
                </a:schemeClr>
              </a:solidFill>
            </a:endParaRPr>
          </a:p>
          <a:p>
            <a:pPr marL="0" indent="0">
              <a:buNone/>
            </a:pPr>
            <a:endParaRPr lang="en-US" dirty="0" smtClean="0"/>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0182" y="1752600"/>
            <a:ext cx="3148818" cy="1827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4" descr="http://www.cedarcreek.umn.edu/research/experiments/e120_full.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6206" y="3791347"/>
            <a:ext cx="2185932" cy="1827439"/>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www.sci.sdsu.edu/osrsp/umeb/MVC-005L.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592615" y="3790210"/>
            <a:ext cx="2436585" cy="182743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926006" y="1968648"/>
            <a:ext cx="3846394" cy="1415772"/>
          </a:xfrm>
          <a:prstGeom prst="rect">
            <a:avLst/>
          </a:prstGeom>
        </p:spPr>
        <p:txBody>
          <a:bodyPr wrap="square">
            <a:spAutoFit/>
          </a:bodyPr>
          <a:lstStyle/>
          <a:p>
            <a:r>
              <a:rPr lang="en-US" sz="3200" dirty="0"/>
              <a:t>Bird communities in France </a:t>
            </a:r>
            <a:r>
              <a:rPr lang="en-US" sz="2200" dirty="0">
                <a:solidFill>
                  <a:schemeClr val="tx1">
                    <a:lumMod val="65000"/>
                  </a:schemeClr>
                </a:solidFill>
              </a:rPr>
              <a:t>(</a:t>
            </a:r>
            <a:r>
              <a:rPr lang="en-US" sz="2200" dirty="0" err="1">
                <a:solidFill>
                  <a:schemeClr val="tx1">
                    <a:lumMod val="65000"/>
                  </a:schemeClr>
                </a:solidFill>
              </a:rPr>
              <a:t>Devictor</a:t>
            </a:r>
            <a:r>
              <a:rPr lang="en-US" sz="2200" dirty="0">
                <a:solidFill>
                  <a:schemeClr val="tx1">
                    <a:lumMod val="65000"/>
                  </a:schemeClr>
                </a:solidFill>
              </a:rPr>
              <a:t> et al. 2010, </a:t>
            </a:r>
            <a:r>
              <a:rPr lang="en-US" sz="2200" dirty="0" err="1">
                <a:solidFill>
                  <a:schemeClr val="tx1">
                    <a:lumMod val="65000"/>
                  </a:schemeClr>
                </a:solidFill>
              </a:rPr>
              <a:t>Meynard</a:t>
            </a:r>
            <a:r>
              <a:rPr lang="en-US" sz="2200" dirty="0">
                <a:solidFill>
                  <a:schemeClr val="tx1">
                    <a:lumMod val="65000"/>
                  </a:schemeClr>
                </a:solidFill>
              </a:rPr>
              <a:t> et al. 2011)</a:t>
            </a:r>
          </a:p>
        </p:txBody>
      </p:sp>
      <p:sp>
        <p:nvSpPr>
          <p:cNvPr id="8" name="Title 1"/>
          <p:cNvSpPr>
            <a:spLocks noGrp="1"/>
          </p:cNvSpPr>
          <p:nvPr>
            <p:ph type="title"/>
          </p:nvPr>
        </p:nvSpPr>
        <p:spPr>
          <a:xfrm>
            <a:off x="228600" y="-28930"/>
            <a:ext cx="8915400" cy="1400530"/>
          </a:xfrm>
        </p:spPr>
        <p:txBody>
          <a:bodyPr>
            <a:normAutofit/>
          </a:bodyPr>
          <a:lstStyle/>
          <a:p>
            <a:r>
              <a:rPr lang="en-US" sz="4000" dirty="0" smtClean="0"/>
              <a:t>Comparing Dimensions of Biodiversity</a:t>
            </a:r>
            <a:endParaRPr lang="en-US" sz="4000" dirty="0"/>
          </a:p>
        </p:txBody>
      </p:sp>
      <p:sp>
        <p:nvSpPr>
          <p:cNvPr id="9" name="TextBox 8"/>
          <p:cNvSpPr txBox="1"/>
          <p:nvPr/>
        </p:nvSpPr>
        <p:spPr>
          <a:xfrm>
            <a:off x="457200" y="5867400"/>
            <a:ext cx="8432437" cy="784830"/>
          </a:xfrm>
          <a:prstGeom prst="rect">
            <a:avLst/>
          </a:prstGeom>
          <a:noFill/>
        </p:spPr>
        <p:txBody>
          <a:bodyPr wrap="none" rtlCol="0">
            <a:spAutoFit/>
          </a:bodyPr>
          <a:lstStyle/>
          <a:p>
            <a:r>
              <a:rPr lang="en-US" sz="4500" dirty="0" smtClean="0"/>
              <a:t>Can we move beyond case studies?</a:t>
            </a:r>
            <a:endParaRPr lang="en-US" sz="4500" dirty="0"/>
          </a:p>
        </p:txBody>
      </p:sp>
    </p:spTree>
    <p:extLst>
      <p:ext uri="{BB962C8B-B14F-4D97-AF65-F5344CB8AC3E}">
        <p14:creationId xmlns:p14="http://schemas.microsoft.com/office/powerpoint/2010/main" xmlns="" val="2916246662"/>
      </p:ext>
    </p:extLst>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http://www.renci.org/wp-content/uploads/2009/03/RENCI-Official-Logo-No-Tagline1.jpg"/>
          <p:cNvPicPr>
            <a:picLocks noChangeAspect="1" noChangeArrowheads="1"/>
          </p:cNvPicPr>
          <p:nvPr/>
        </p:nvPicPr>
        <p:blipFill>
          <a:blip r:embed="rId3" cstate="print">
            <a:grayscl/>
          </a:blip>
          <a:srcRect t="17785"/>
          <a:stretch>
            <a:fillRect/>
          </a:stretch>
        </p:blipFill>
        <p:spPr bwMode="auto">
          <a:xfrm>
            <a:off x="6172200" y="0"/>
            <a:ext cx="2971800" cy="1307061"/>
          </a:xfrm>
          <a:prstGeom prst="rect">
            <a:avLst/>
          </a:prstGeom>
          <a:noFill/>
        </p:spPr>
      </p:pic>
      <p:sp>
        <p:nvSpPr>
          <p:cNvPr id="2" name="Title 1"/>
          <p:cNvSpPr>
            <a:spLocks noGrp="1"/>
          </p:cNvSpPr>
          <p:nvPr>
            <p:ph type="ctrTitle"/>
          </p:nvPr>
        </p:nvSpPr>
        <p:spPr>
          <a:xfrm>
            <a:off x="685800" y="1219200"/>
            <a:ext cx="7772400" cy="1470025"/>
          </a:xfrm>
        </p:spPr>
        <p:txBody>
          <a:bodyPr>
            <a:noAutofit/>
          </a:bodyPr>
          <a:lstStyle/>
          <a:p>
            <a:r>
              <a:rPr lang="en-US" sz="5000" b="1" dirty="0" smtClean="0"/>
              <a:t>Dimensions of </a:t>
            </a:r>
            <a:r>
              <a:rPr lang="en-US" sz="5000" b="1" dirty="0" smtClean="0"/>
              <a:t>Biodiversity </a:t>
            </a:r>
            <a:r>
              <a:rPr lang="en-US" sz="5000" b="1" dirty="0" smtClean="0"/>
              <a:t/>
            </a:r>
            <a:br>
              <a:rPr lang="en-US" sz="5000" b="1" dirty="0" smtClean="0"/>
            </a:br>
            <a:r>
              <a:rPr lang="en-US" sz="5000" b="1" dirty="0" smtClean="0"/>
              <a:t>and Ecosystem Functioning</a:t>
            </a:r>
            <a:endParaRPr lang="en-US" sz="5000" b="1" dirty="0"/>
          </a:p>
        </p:txBody>
      </p:sp>
      <p:sp>
        <p:nvSpPr>
          <p:cNvPr id="5" name="TextBox 4"/>
          <p:cNvSpPr txBox="1"/>
          <p:nvPr/>
        </p:nvSpPr>
        <p:spPr>
          <a:xfrm>
            <a:off x="1143000" y="2747427"/>
            <a:ext cx="7353300" cy="1138773"/>
          </a:xfrm>
          <a:prstGeom prst="rect">
            <a:avLst/>
          </a:prstGeom>
          <a:noFill/>
        </p:spPr>
        <p:txBody>
          <a:bodyPr wrap="square" rtlCol="0">
            <a:spAutoFit/>
          </a:bodyPr>
          <a:lstStyle/>
          <a:p>
            <a:pPr algn="ctr"/>
            <a:r>
              <a:rPr lang="en-US" sz="2800" dirty="0" smtClean="0"/>
              <a:t>Open </a:t>
            </a:r>
            <a:r>
              <a:rPr lang="en-US" sz="2800" dirty="0" smtClean="0"/>
              <a:t>Science For </a:t>
            </a:r>
            <a:r>
              <a:rPr lang="en-US" sz="2800" dirty="0" smtClean="0"/>
              <a:t>Synthesis</a:t>
            </a:r>
          </a:p>
          <a:p>
            <a:pPr algn="ctr"/>
            <a:r>
              <a:rPr lang="en-US" dirty="0" smtClean="0"/>
              <a:t>#oss2014</a:t>
            </a:r>
            <a:endParaRPr lang="en-US" sz="2200" dirty="0" smtClean="0"/>
          </a:p>
          <a:p>
            <a:pPr algn="ctr"/>
            <a:r>
              <a:rPr lang="en-US" sz="2200" dirty="0" smtClean="0"/>
              <a:t>8 August 2014</a:t>
            </a:r>
            <a:endParaRPr lang="en-US" sz="2200" dirty="0"/>
          </a:p>
        </p:txBody>
      </p:sp>
      <p:sp>
        <p:nvSpPr>
          <p:cNvPr id="6" name="Rectangle 5"/>
          <p:cNvSpPr/>
          <p:nvPr/>
        </p:nvSpPr>
        <p:spPr>
          <a:xfrm>
            <a:off x="5943600" y="4293275"/>
            <a:ext cx="2895600" cy="2031325"/>
          </a:xfrm>
          <a:prstGeom prst="rect">
            <a:avLst/>
          </a:prstGeom>
        </p:spPr>
        <p:txBody>
          <a:bodyPr wrap="square">
            <a:spAutoFit/>
          </a:bodyPr>
          <a:lstStyle/>
          <a:p>
            <a:pPr algn="ctr"/>
            <a:r>
              <a:rPr lang="en-US" b="1" i="1" dirty="0" smtClean="0"/>
              <a:t>In partnership with</a:t>
            </a:r>
            <a:br>
              <a:rPr lang="en-US" b="1" i="1" dirty="0" smtClean="0"/>
            </a:br>
            <a:r>
              <a:rPr lang="en-US" b="1" i="1" dirty="0" smtClean="0"/>
              <a:t>Brad </a:t>
            </a:r>
            <a:r>
              <a:rPr lang="en-US" b="1" i="1" dirty="0" err="1" smtClean="0"/>
              <a:t>Cardinale</a:t>
            </a:r>
            <a:r>
              <a:rPr lang="en-US" b="1" i="1" dirty="0" smtClean="0"/>
              <a:t> &amp; OSS 2013:</a:t>
            </a:r>
            <a:endParaRPr lang="en-US" b="1" i="1" dirty="0" smtClean="0"/>
          </a:p>
          <a:p>
            <a:pPr algn="ctr"/>
            <a:r>
              <a:rPr lang="en-US" dirty="0" smtClean="0"/>
              <a:t>Jonathan </a:t>
            </a:r>
            <a:r>
              <a:rPr lang="en-US" dirty="0" err="1" smtClean="0"/>
              <a:t>Lefcheck</a:t>
            </a:r>
            <a:endParaRPr lang="en-US" dirty="0" smtClean="0"/>
          </a:p>
          <a:p>
            <a:pPr algn="ctr"/>
            <a:r>
              <a:rPr lang="en-US" dirty="0" smtClean="0"/>
              <a:t>Isabella </a:t>
            </a:r>
            <a:r>
              <a:rPr lang="en-US" dirty="0" err="1" smtClean="0"/>
              <a:t>Bertani</a:t>
            </a:r>
            <a:endParaRPr lang="en-US" dirty="0" smtClean="0"/>
          </a:p>
          <a:p>
            <a:pPr algn="ctr"/>
            <a:r>
              <a:rPr lang="en-US" dirty="0" smtClean="0"/>
              <a:t>Iain Caldwell</a:t>
            </a:r>
          </a:p>
          <a:p>
            <a:pPr algn="ctr"/>
            <a:r>
              <a:rPr lang="en-US" dirty="0" smtClean="0"/>
              <a:t>Shirley Han</a:t>
            </a:r>
          </a:p>
          <a:p>
            <a:pPr algn="ctr"/>
            <a:r>
              <a:rPr lang="en-US" dirty="0" smtClean="0"/>
              <a:t>Sarah Olson</a:t>
            </a:r>
            <a:endParaRPr lang="en-US" dirty="0"/>
          </a:p>
        </p:txBody>
      </p:sp>
      <p:pic>
        <p:nvPicPr>
          <p:cNvPr id="35842" name="Picture 2" descr="http://www.nceas.ucsb.edu/~scheef/index_files/nceas_logo.png"/>
          <p:cNvPicPr>
            <a:picLocks noChangeAspect="1" noChangeArrowheads="1"/>
          </p:cNvPicPr>
          <p:nvPr/>
        </p:nvPicPr>
        <p:blipFill>
          <a:blip r:embed="rId4" cstate="print">
            <a:duotone>
              <a:prstClr val="black"/>
              <a:schemeClr val="tx1">
                <a:tint val="45000"/>
                <a:satMod val="400000"/>
              </a:schemeClr>
            </a:duotone>
          </a:blip>
          <a:srcRect/>
          <a:stretch>
            <a:fillRect/>
          </a:stretch>
        </p:blipFill>
        <p:spPr bwMode="auto">
          <a:xfrm>
            <a:off x="152400" y="3733800"/>
            <a:ext cx="2895600" cy="2943181"/>
          </a:xfrm>
          <a:prstGeom prst="rect">
            <a:avLst/>
          </a:prstGeom>
          <a:noFill/>
        </p:spPr>
      </p:pic>
      <p:sp>
        <p:nvSpPr>
          <p:cNvPr id="8" name="Rectangle 7"/>
          <p:cNvSpPr/>
          <p:nvPr/>
        </p:nvSpPr>
        <p:spPr>
          <a:xfrm>
            <a:off x="3352800" y="4244876"/>
            <a:ext cx="4343400" cy="2308324"/>
          </a:xfrm>
          <a:prstGeom prst="rect">
            <a:avLst/>
          </a:prstGeom>
        </p:spPr>
        <p:txBody>
          <a:bodyPr wrap="square">
            <a:spAutoFit/>
          </a:bodyPr>
          <a:lstStyle/>
          <a:p>
            <a:r>
              <a:rPr lang="en-US" sz="2400" dirty="0" smtClean="0"/>
              <a:t>Pamela Reynolds</a:t>
            </a:r>
            <a:endParaRPr lang="en-US" sz="2400" dirty="0" smtClean="0"/>
          </a:p>
          <a:p>
            <a:r>
              <a:rPr lang="en-US" sz="2400" dirty="0" smtClean="0"/>
              <a:t>Monica Granados</a:t>
            </a:r>
            <a:endParaRPr lang="en-US" sz="2400" dirty="0" smtClean="0"/>
          </a:p>
          <a:p>
            <a:r>
              <a:rPr lang="en-US" sz="2400" dirty="0" smtClean="0"/>
              <a:t>Liz </a:t>
            </a:r>
            <a:r>
              <a:rPr lang="en-US" sz="2400" dirty="0" err="1" smtClean="0"/>
              <a:t>Kalies</a:t>
            </a:r>
            <a:endParaRPr lang="en-US" sz="2400" dirty="0" smtClean="0"/>
          </a:p>
          <a:p>
            <a:r>
              <a:rPr lang="en-US" sz="2400" dirty="0" smtClean="0"/>
              <a:t>Marissa Lee</a:t>
            </a:r>
          </a:p>
          <a:p>
            <a:r>
              <a:rPr lang="en-US" sz="2400" dirty="0" err="1" smtClean="0"/>
              <a:t>Kes</a:t>
            </a:r>
            <a:r>
              <a:rPr lang="en-US" sz="2400" dirty="0" smtClean="0"/>
              <a:t> </a:t>
            </a:r>
            <a:r>
              <a:rPr lang="en-US" sz="2400" dirty="0" err="1" smtClean="0"/>
              <a:t>Schroer</a:t>
            </a:r>
            <a:endParaRPr lang="en-US" sz="2400" dirty="0" smtClean="0"/>
          </a:p>
          <a:p>
            <a:endParaRPr lang="en-US" sz="24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33400" y="437376"/>
            <a:ext cx="8077200" cy="5201424"/>
          </a:xfrm>
          <a:prstGeom prst="rect">
            <a:avLst/>
          </a:prstGeom>
          <a:noFill/>
        </p:spPr>
        <p:txBody>
          <a:bodyPr wrap="square">
            <a:spAutoFit/>
          </a:bodyPr>
          <a:lstStyle/>
          <a:p>
            <a:pPr algn="ctr"/>
            <a:r>
              <a:rPr lang="en-US" sz="4500" dirty="0" smtClean="0">
                <a:solidFill>
                  <a:srgbClr val="FFFF00"/>
                </a:solidFill>
                <a:effectLst>
                  <a:outerShdw blurRad="38100" dist="38100" dir="2700000" algn="tl">
                    <a:srgbClr val="000000">
                      <a:alpha val="43137"/>
                    </a:srgbClr>
                  </a:outerShdw>
                </a:effectLst>
              </a:rPr>
              <a:t>How, </a:t>
            </a:r>
            <a:r>
              <a:rPr lang="en-US" sz="4500" dirty="0" smtClean="0">
                <a:effectLst>
                  <a:outerShdw blurRad="38100" dist="38100" dir="2700000" algn="tl">
                    <a:srgbClr val="000000">
                      <a:alpha val="43137"/>
                    </a:srgbClr>
                  </a:outerShdw>
                </a:effectLst>
              </a:rPr>
              <a:t>generally</a:t>
            </a:r>
            <a:r>
              <a:rPr lang="en-US" sz="4500" dirty="0" smtClean="0">
                <a:solidFill>
                  <a:srgbClr val="FFFF00"/>
                </a:solidFill>
                <a:effectLst>
                  <a:outerShdw blurRad="38100" dist="38100" dir="2700000" algn="tl">
                    <a:srgbClr val="000000">
                      <a:alpha val="43137"/>
                    </a:srgbClr>
                  </a:outerShdw>
                </a:effectLst>
              </a:rPr>
              <a:t>, do different </a:t>
            </a:r>
            <a:r>
              <a:rPr lang="en-US" sz="4500" dirty="0" smtClean="0">
                <a:solidFill>
                  <a:srgbClr val="FFFF00"/>
                </a:solidFill>
                <a:effectLst>
                  <a:outerShdw blurRad="38100" dist="38100" dir="2700000" algn="tl">
                    <a:srgbClr val="000000">
                      <a:alpha val="43137"/>
                    </a:srgbClr>
                  </a:outerShdw>
                </a:effectLst>
              </a:rPr>
              <a:t>dimensions of biodiversity correlate with ecosystem functioning</a:t>
            </a:r>
            <a:r>
              <a:rPr lang="en-US" sz="4500" dirty="0" smtClean="0">
                <a:solidFill>
                  <a:srgbClr val="FFFF00"/>
                </a:solidFill>
                <a:effectLst>
                  <a:outerShdw blurRad="38100" dist="38100" dir="2700000" algn="tl">
                    <a:srgbClr val="000000">
                      <a:alpha val="43137"/>
                    </a:srgbClr>
                  </a:outerShdw>
                </a:effectLst>
              </a:rPr>
              <a:t>?</a:t>
            </a:r>
          </a:p>
          <a:p>
            <a:pPr algn="ctr"/>
            <a:endParaRPr lang="en-US" sz="2000" dirty="0" smtClean="0">
              <a:solidFill>
                <a:schemeClr val="bg1"/>
              </a:solidFill>
              <a:effectLst>
                <a:outerShdw blurRad="38100" dist="38100" dir="2700000" algn="tl">
                  <a:srgbClr val="000000">
                    <a:alpha val="43137"/>
                  </a:srgbClr>
                </a:outerShdw>
              </a:effectLst>
            </a:endParaRPr>
          </a:p>
          <a:p>
            <a:pPr algn="ctr"/>
            <a:endParaRPr lang="en-US" sz="2000" dirty="0" smtClean="0">
              <a:solidFill>
                <a:schemeClr val="bg1"/>
              </a:solidFill>
              <a:effectLst>
                <a:outerShdw blurRad="38100" dist="38100" dir="2700000" algn="tl">
                  <a:srgbClr val="000000">
                    <a:alpha val="43137"/>
                  </a:srgbClr>
                </a:outerShdw>
              </a:effectLst>
            </a:endParaRPr>
          </a:p>
          <a:p>
            <a:pPr marL="1027113" indent="-1027113"/>
            <a:r>
              <a:rPr lang="en-US" sz="2800" dirty="0" smtClean="0">
                <a:solidFill>
                  <a:srgbClr val="FFFF00"/>
                </a:solidFill>
                <a:effectLst>
                  <a:outerShdw blurRad="38100" dist="38100" dir="2700000" algn="tl">
                    <a:srgbClr val="000000">
                      <a:alpha val="43137"/>
                    </a:srgbClr>
                  </a:outerShdw>
                </a:effectLst>
              </a:rPr>
              <a:t>Goal 1: </a:t>
            </a:r>
            <a:r>
              <a:rPr lang="en-US" sz="2800" dirty="0" smtClean="0">
                <a:effectLst>
                  <a:outerShdw blurRad="38100" dist="38100" dir="2700000" algn="tl">
                    <a:srgbClr val="000000">
                      <a:alpha val="43137"/>
                    </a:srgbClr>
                  </a:outerShdw>
                </a:effectLst>
              </a:rPr>
              <a:t>Better informed design and interpretation of experiments and surveys</a:t>
            </a:r>
            <a:endParaRPr lang="en-US" sz="2800" dirty="0" smtClean="0">
              <a:solidFill>
                <a:srgbClr val="FFFF00"/>
              </a:solidFill>
              <a:effectLst>
                <a:outerShdw blurRad="38100" dist="38100" dir="2700000" algn="tl">
                  <a:srgbClr val="000000">
                    <a:alpha val="43137"/>
                  </a:srgbClr>
                </a:outerShdw>
              </a:effectLst>
            </a:endParaRPr>
          </a:p>
          <a:p>
            <a:pPr marL="1027113" indent="-1027113"/>
            <a:r>
              <a:rPr lang="en-US" sz="2800" dirty="0" smtClean="0">
                <a:solidFill>
                  <a:srgbClr val="FFFF00"/>
                </a:solidFill>
                <a:effectLst>
                  <a:outerShdw blurRad="38100" dist="38100" dir="2700000" algn="tl">
                    <a:srgbClr val="000000">
                      <a:alpha val="43137"/>
                    </a:srgbClr>
                  </a:outerShdw>
                </a:effectLst>
              </a:rPr>
              <a:t>Goal 2: </a:t>
            </a:r>
            <a:r>
              <a:rPr lang="en-US" sz="2800" dirty="0" smtClean="0">
                <a:effectLst>
                  <a:outerShdw blurRad="38100" dist="38100" dir="2700000" algn="tl">
                    <a:srgbClr val="000000">
                      <a:alpha val="43137"/>
                    </a:srgbClr>
                  </a:outerShdw>
                </a:effectLst>
              </a:rPr>
              <a:t>Better ecosystem management and predictions of consequences of diversity loss</a:t>
            </a:r>
            <a:endParaRPr lang="en-US"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05836042"/>
      </p:ext>
    </p:extLst>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3400" y="3784699"/>
            <a:ext cx="8153400" cy="2616101"/>
          </a:xfrm>
          <a:prstGeom prst="rect">
            <a:avLst/>
          </a:prstGeom>
          <a:noFill/>
        </p:spPr>
        <p:txBody>
          <a:bodyPr wrap="square" rtlCol="0">
            <a:spAutoFit/>
          </a:bodyPr>
          <a:lstStyle/>
          <a:p>
            <a:pPr algn="ctr"/>
            <a:r>
              <a:rPr lang="en-US" sz="3800" dirty="0" smtClean="0"/>
              <a:t>Meta-Analyze it!</a:t>
            </a:r>
          </a:p>
          <a:p>
            <a:endParaRPr lang="en-US" sz="2600" dirty="0" smtClean="0"/>
          </a:p>
          <a:p>
            <a:r>
              <a:rPr lang="en-US" sz="2000" b="1" dirty="0" err="1" smtClean="0"/>
              <a:t>Cardinale</a:t>
            </a:r>
            <a:r>
              <a:rPr lang="en-US" sz="2000" dirty="0" smtClean="0"/>
              <a:t>, B. J., D. S. </a:t>
            </a:r>
            <a:r>
              <a:rPr lang="en-US" sz="2000" dirty="0" err="1" smtClean="0"/>
              <a:t>Srivastava</a:t>
            </a:r>
            <a:r>
              <a:rPr lang="en-US" sz="2000" dirty="0" smtClean="0"/>
              <a:t>, J. E. Duffy, J. P. Wright, A. L. Downing, M. </a:t>
            </a:r>
            <a:r>
              <a:rPr lang="en-US" sz="2000" dirty="0" err="1" smtClean="0"/>
              <a:t>Sankaran</a:t>
            </a:r>
            <a:r>
              <a:rPr lang="en-US" sz="2000" dirty="0" smtClean="0"/>
              <a:t>, C. </a:t>
            </a:r>
            <a:r>
              <a:rPr lang="en-US" sz="2000" dirty="0" err="1" smtClean="0"/>
              <a:t>Jouseau</a:t>
            </a:r>
            <a:r>
              <a:rPr lang="en-US" sz="2000" dirty="0" smtClean="0"/>
              <a:t>, M. W. </a:t>
            </a:r>
            <a:r>
              <a:rPr lang="en-US" sz="2000" dirty="0" err="1" smtClean="0"/>
              <a:t>Cadotte</a:t>
            </a:r>
            <a:r>
              <a:rPr lang="en-US" sz="2000" dirty="0" smtClean="0"/>
              <a:t>, I. T. Carroll, J. J. Weis, A. Hector, and M. </a:t>
            </a:r>
            <a:r>
              <a:rPr lang="en-US" sz="2000" dirty="0" err="1" smtClean="0"/>
              <a:t>Loreau</a:t>
            </a:r>
            <a:r>
              <a:rPr lang="en-US" sz="2000" dirty="0" smtClean="0"/>
              <a:t>. 2009. </a:t>
            </a:r>
            <a:r>
              <a:rPr lang="en-US" sz="2000" dirty="0" smtClean="0"/>
              <a:t> </a:t>
            </a:r>
            <a:r>
              <a:rPr lang="en-US" sz="2000" b="1" dirty="0" smtClean="0"/>
              <a:t>Effects </a:t>
            </a:r>
            <a:r>
              <a:rPr lang="en-US" sz="2000" b="1" dirty="0" smtClean="0"/>
              <a:t>of biodiversity on the functioning of ecosystems: A summary of 164 experimental manipulations of species richnes</a:t>
            </a:r>
            <a:r>
              <a:rPr lang="en-US" sz="2000" dirty="0" smtClean="0"/>
              <a:t>s. Ecology (Data Paper), 90:854.</a:t>
            </a:r>
            <a:endParaRPr lang="en-US" sz="2000" dirty="0"/>
          </a:p>
        </p:txBody>
      </p:sp>
      <p:sp>
        <p:nvSpPr>
          <p:cNvPr id="22" name="Rectangle 21"/>
          <p:cNvSpPr/>
          <p:nvPr/>
        </p:nvSpPr>
        <p:spPr>
          <a:xfrm>
            <a:off x="533400" y="437376"/>
            <a:ext cx="8077200" cy="3477875"/>
          </a:xfrm>
          <a:prstGeom prst="rect">
            <a:avLst/>
          </a:prstGeom>
          <a:noFill/>
        </p:spPr>
        <p:txBody>
          <a:bodyPr wrap="square">
            <a:spAutoFit/>
          </a:bodyPr>
          <a:lstStyle/>
          <a:p>
            <a:pPr algn="ctr"/>
            <a:r>
              <a:rPr lang="en-US" sz="4500" dirty="0" smtClean="0">
                <a:solidFill>
                  <a:srgbClr val="FFFF00"/>
                </a:solidFill>
                <a:effectLst>
                  <a:outerShdw blurRad="38100" dist="38100" dir="2700000" algn="tl">
                    <a:srgbClr val="000000">
                      <a:alpha val="43137"/>
                    </a:srgbClr>
                  </a:outerShdw>
                </a:effectLst>
              </a:rPr>
              <a:t>How, </a:t>
            </a:r>
            <a:r>
              <a:rPr lang="en-US" sz="4500" dirty="0" smtClean="0">
                <a:effectLst>
                  <a:outerShdw blurRad="38100" dist="38100" dir="2700000" algn="tl">
                    <a:srgbClr val="000000">
                      <a:alpha val="43137"/>
                    </a:srgbClr>
                  </a:outerShdw>
                </a:effectLst>
              </a:rPr>
              <a:t>generally</a:t>
            </a:r>
            <a:r>
              <a:rPr lang="en-US" sz="4500" dirty="0" smtClean="0">
                <a:solidFill>
                  <a:srgbClr val="FFFF00"/>
                </a:solidFill>
                <a:effectLst>
                  <a:outerShdw blurRad="38100" dist="38100" dir="2700000" algn="tl">
                    <a:srgbClr val="000000">
                      <a:alpha val="43137"/>
                    </a:srgbClr>
                  </a:outerShdw>
                </a:effectLst>
              </a:rPr>
              <a:t>, do different </a:t>
            </a:r>
            <a:r>
              <a:rPr lang="en-US" sz="4500" dirty="0" smtClean="0">
                <a:solidFill>
                  <a:srgbClr val="FFFF00"/>
                </a:solidFill>
                <a:effectLst>
                  <a:outerShdw blurRad="38100" dist="38100" dir="2700000" algn="tl">
                    <a:srgbClr val="000000">
                      <a:alpha val="43137"/>
                    </a:srgbClr>
                  </a:outerShdw>
                </a:effectLst>
              </a:rPr>
              <a:t>dimensions of biodiversity correlate with ecosystem functioning</a:t>
            </a:r>
            <a:r>
              <a:rPr lang="en-US" sz="4500" dirty="0" smtClean="0">
                <a:solidFill>
                  <a:srgbClr val="FFFF00"/>
                </a:solidFill>
                <a:effectLst>
                  <a:outerShdw blurRad="38100" dist="38100" dir="2700000" algn="tl">
                    <a:srgbClr val="000000">
                      <a:alpha val="43137"/>
                    </a:srgbClr>
                  </a:outerShdw>
                </a:effectLst>
              </a:rPr>
              <a:t>?</a:t>
            </a:r>
          </a:p>
          <a:p>
            <a:pPr algn="ctr"/>
            <a:endParaRPr lang="en-US" sz="2000" dirty="0" smtClean="0">
              <a:solidFill>
                <a:schemeClr val="bg1"/>
              </a:solidFill>
              <a:effectLst>
                <a:outerShdw blurRad="38100" dist="38100" dir="2700000" algn="tl">
                  <a:srgbClr val="000000">
                    <a:alpha val="43137"/>
                  </a:srgbClr>
                </a:outerShdw>
              </a:effectLst>
            </a:endParaRPr>
          </a:p>
          <a:p>
            <a:pPr algn="ctr"/>
            <a:endParaRPr lang="en-US" sz="2000"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05836042"/>
      </p:ext>
    </p:extLst>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28600" y="152400"/>
            <a:ext cx="4267199" cy="76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Original </a:t>
            </a:r>
            <a:r>
              <a:rPr lang="en-US" b="1" dirty="0" smtClean="0">
                <a:solidFill>
                  <a:schemeClr val="tx1"/>
                </a:solidFill>
              </a:rPr>
              <a:t>database: </a:t>
            </a:r>
            <a:r>
              <a:rPr lang="en-US" b="1" dirty="0" err="1" smtClean="0">
                <a:solidFill>
                  <a:schemeClr val="tx1"/>
                </a:solidFill>
              </a:rPr>
              <a:t>Cardinale</a:t>
            </a:r>
            <a:r>
              <a:rPr lang="en-US" b="1" dirty="0" smtClean="0">
                <a:solidFill>
                  <a:schemeClr val="tx1"/>
                </a:solidFill>
              </a:rPr>
              <a:t> </a:t>
            </a:r>
            <a:r>
              <a:rPr lang="en-US" b="1" dirty="0" smtClean="0">
                <a:solidFill>
                  <a:schemeClr val="tx1"/>
                </a:solidFill>
              </a:rPr>
              <a:t>et al. 2009</a:t>
            </a:r>
          </a:p>
          <a:p>
            <a:pPr algn="ctr"/>
            <a:r>
              <a:rPr lang="en-US" b="1" dirty="0" smtClean="0">
                <a:solidFill>
                  <a:schemeClr val="tx1"/>
                </a:solidFill>
              </a:rPr>
              <a:t>(</a:t>
            </a:r>
            <a:r>
              <a:rPr lang="en-US" b="1" dirty="0" smtClean="0">
                <a:solidFill>
                  <a:schemeClr val="tx1"/>
                </a:solidFill>
              </a:rPr>
              <a:t>1421 experiments)</a:t>
            </a:r>
            <a:endParaRPr lang="en-US" b="1" dirty="0">
              <a:solidFill>
                <a:schemeClr val="tx1"/>
              </a:solidFill>
            </a:endParaRPr>
          </a:p>
        </p:txBody>
      </p:sp>
      <p:graphicFrame>
        <p:nvGraphicFramePr>
          <p:cNvPr id="6" name="Chart 5"/>
          <p:cNvGraphicFramePr/>
          <p:nvPr/>
        </p:nvGraphicFramePr>
        <p:xfrm>
          <a:off x="3048000" y="2362200"/>
          <a:ext cx="3657600" cy="1828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nvGraphicFramePr>
        <p:xfrm>
          <a:off x="5410200" y="0"/>
          <a:ext cx="3733800" cy="2362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nvGraphicFramePr>
        <p:xfrm>
          <a:off x="622300" y="2641600"/>
          <a:ext cx="2514600" cy="19748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p:nvPr/>
        </p:nvGraphicFramePr>
        <p:xfrm>
          <a:off x="5181600" y="3810000"/>
          <a:ext cx="3962400" cy="304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p:nvPr/>
        </p:nvGraphicFramePr>
        <p:xfrm>
          <a:off x="609600" y="4724400"/>
          <a:ext cx="3486150" cy="19431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Chart 10"/>
          <p:cNvGraphicFramePr/>
          <p:nvPr/>
        </p:nvGraphicFramePr>
        <p:xfrm>
          <a:off x="609600" y="996950"/>
          <a:ext cx="2508250" cy="155575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 xmlns:p14="http://schemas.microsoft.com/office/powerpoint/2010/main" val="2731133126"/>
      </p:ext>
    </p:extLst>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p:nvPr/>
        </p:nvGraphicFramePr>
        <p:xfrm>
          <a:off x="4191000" y="3200400"/>
          <a:ext cx="4724400" cy="3505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p:cNvGraphicFramePr/>
          <p:nvPr/>
        </p:nvGraphicFramePr>
        <p:xfrm>
          <a:off x="4876800" y="152400"/>
          <a:ext cx="4038600" cy="2895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p:cNvGraphicFramePr/>
          <p:nvPr/>
        </p:nvGraphicFramePr>
        <p:xfrm>
          <a:off x="-3657600" y="152400"/>
          <a:ext cx="12801600" cy="65405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 xmlns:p14="http://schemas.microsoft.com/office/powerpoint/2010/main" val="273113312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1183924" y="337505"/>
            <a:ext cx="2151238" cy="10713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3" name="Picture 9"/>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14948" y="3110087"/>
            <a:ext cx="2386843" cy="1079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829842" y="267077"/>
            <a:ext cx="3001120" cy="1178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5" name="Picture 6"/>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269524" y="1114542"/>
            <a:ext cx="2151238" cy="10713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2420762" y="1261699"/>
            <a:ext cx="2151238" cy="10713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6066680" y="970268"/>
            <a:ext cx="3001120" cy="1178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715000" y="2013551"/>
            <a:ext cx="3001120" cy="1178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9" name="Picture 9"/>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32557" y="4272255"/>
            <a:ext cx="2386843" cy="1079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0" name="Picture 9"/>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1608369" y="5288892"/>
            <a:ext cx="2386843" cy="1079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 name="Picture 9"/>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6142880" y="5288892"/>
            <a:ext cx="2386843" cy="1079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7" cstate="print">
            <a:extLst>
              <a:ext uri="{BEBA8EAE-BF5A-486C-A8C5-ECC9F3942E4B}">
                <a14:imgProps xmlns:a14="http://schemas.microsoft.com/office/drawing/2010/main" xmlns="">
                  <a14:imgLayer r:embed="rId8">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988051" y="3822192"/>
            <a:ext cx="3001120" cy="1178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3" name="Picture 6"/>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4491898" y="4464870"/>
            <a:ext cx="2151238" cy="10713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269524" y="337505"/>
            <a:ext cx="4302476" cy="217068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98931" y="2918201"/>
            <a:ext cx="3815869" cy="359359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809789" y="228600"/>
            <a:ext cx="4258011" cy="3057918"/>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376573" y="3539995"/>
            <a:ext cx="4691227" cy="2971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119156848"/>
      </p:ext>
    </p:extLst>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460307" y="917223"/>
            <a:ext cx="0" cy="45992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460307" y="5516519"/>
            <a:ext cx="638715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665464" y="2955261"/>
            <a:ext cx="3205108" cy="523220"/>
          </a:xfrm>
          <a:prstGeom prst="rect">
            <a:avLst/>
          </a:prstGeom>
          <a:noFill/>
        </p:spPr>
        <p:txBody>
          <a:bodyPr wrap="none" rtlCol="0">
            <a:spAutoFit/>
          </a:bodyPr>
          <a:lstStyle/>
          <a:p>
            <a:r>
              <a:rPr lang="en-US" sz="2800" dirty="0" smtClean="0">
                <a:solidFill>
                  <a:prstClr val="white"/>
                </a:solidFill>
              </a:rPr>
              <a:t>Effect </a:t>
            </a:r>
            <a:r>
              <a:rPr lang="en-US" sz="2800" dirty="0" smtClean="0">
                <a:solidFill>
                  <a:prstClr val="white"/>
                </a:solidFill>
              </a:rPr>
              <a:t>on </a:t>
            </a:r>
            <a:r>
              <a:rPr lang="en-US" sz="2800" dirty="0" smtClean="0">
                <a:solidFill>
                  <a:prstClr val="white"/>
                </a:solidFill>
              </a:rPr>
              <a:t>functioning</a:t>
            </a:r>
            <a:endParaRPr lang="en-US" sz="2800" dirty="0">
              <a:solidFill>
                <a:prstClr val="white"/>
              </a:solidFill>
            </a:endParaRPr>
          </a:p>
        </p:txBody>
      </p:sp>
      <p:sp>
        <p:nvSpPr>
          <p:cNvPr id="16" name="TextBox 15"/>
          <p:cNvSpPr txBox="1"/>
          <p:nvPr/>
        </p:nvSpPr>
        <p:spPr>
          <a:xfrm>
            <a:off x="3158281" y="5648980"/>
            <a:ext cx="2492605" cy="523220"/>
          </a:xfrm>
          <a:prstGeom prst="rect">
            <a:avLst/>
          </a:prstGeom>
          <a:noFill/>
        </p:spPr>
        <p:txBody>
          <a:bodyPr wrap="none" rtlCol="0">
            <a:spAutoFit/>
          </a:bodyPr>
          <a:lstStyle/>
          <a:p>
            <a:r>
              <a:rPr lang="en-US" sz="2800" dirty="0" smtClean="0">
                <a:solidFill>
                  <a:prstClr val="white"/>
                </a:solidFill>
              </a:rPr>
              <a:t>Diversity Metric</a:t>
            </a:r>
            <a:endParaRPr lang="en-US" sz="2800" dirty="0">
              <a:solidFill>
                <a:prstClr val="white"/>
              </a:solidFill>
            </a:endParaRPr>
          </a:p>
        </p:txBody>
      </p:sp>
      <p:cxnSp>
        <p:nvCxnSpPr>
          <p:cNvPr id="9" name="Straight Connector 8"/>
          <p:cNvCxnSpPr/>
          <p:nvPr/>
        </p:nvCxnSpPr>
        <p:spPr>
          <a:xfrm flipH="1">
            <a:off x="1460307" y="1374423"/>
            <a:ext cx="5550093" cy="414209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064191" y="4419600"/>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043981" y="4968060"/>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214605" y="4305300"/>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328905" y="3585391"/>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39582" y="3699691"/>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77811" y="3813991"/>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235353" y="2590800"/>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249211" y="1981200"/>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920884" y="2663190"/>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009325" y="1260122"/>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149484" y="1122226"/>
            <a:ext cx="228600" cy="228600"/>
          </a:xfrm>
          <a:prstGeom prst="ellipse">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flipV="1">
            <a:off x="5706411" y="4042591"/>
            <a:ext cx="557373" cy="681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477811" y="4743090"/>
            <a:ext cx="1668085" cy="369332"/>
          </a:xfrm>
          <a:prstGeom prst="rect">
            <a:avLst/>
          </a:prstGeom>
          <a:noFill/>
        </p:spPr>
        <p:txBody>
          <a:bodyPr wrap="none" rtlCol="0">
            <a:spAutoFit/>
          </a:bodyPr>
          <a:lstStyle/>
          <a:p>
            <a:r>
              <a:rPr lang="en-US" dirty="0" smtClean="0"/>
              <a:t>Individual study</a:t>
            </a:r>
            <a:endParaRPr lang="en-US" dirty="0"/>
          </a:p>
        </p:txBody>
      </p:sp>
    </p:spTree>
    <p:extLst>
      <p:ext uri="{BB962C8B-B14F-4D97-AF65-F5344CB8AC3E}">
        <p14:creationId xmlns:p14="http://schemas.microsoft.com/office/powerpoint/2010/main" xmlns="" val="220583604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p:nvPr/>
        </p:nvGraphicFramePr>
        <p:xfrm>
          <a:off x="4191000" y="3200400"/>
          <a:ext cx="4724400" cy="3505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p:cNvGraphicFramePr/>
          <p:nvPr/>
        </p:nvGraphicFramePr>
        <p:xfrm>
          <a:off x="4876800" y="152400"/>
          <a:ext cx="4038600" cy="289560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4267200" y="762000"/>
            <a:ext cx="4343400" cy="1292662"/>
          </a:xfrm>
          <a:prstGeom prst="rect">
            <a:avLst/>
          </a:prstGeom>
          <a:noFill/>
        </p:spPr>
        <p:txBody>
          <a:bodyPr wrap="square" rtlCol="0">
            <a:spAutoFit/>
          </a:bodyPr>
          <a:lstStyle/>
          <a:p>
            <a:pPr algn="ctr"/>
            <a:r>
              <a:rPr lang="en-US" sz="2600" dirty="0" smtClean="0"/>
              <a:t>Preliminary analysis: No clear correlation between effect size and species richness</a:t>
            </a:r>
            <a:endParaRPr lang="en-US" sz="2600" dirty="0"/>
          </a:p>
        </p:txBody>
      </p:sp>
      <p:sp>
        <p:nvSpPr>
          <p:cNvPr id="8" name="TextBox 7"/>
          <p:cNvSpPr txBox="1"/>
          <p:nvPr/>
        </p:nvSpPr>
        <p:spPr>
          <a:xfrm>
            <a:off x="6019800" y="6477000"/>
            <a:ext cx="1750800" cy="369332"/>
          </a:xfrm>
          <a:prstGeom prst="rect">
            <a:avLst/>
          </a:prstGeom>
          <a:noFill/>
        </p:spPr>
        <p:txBody>
          <a:bodyPr wrap="none" rtlCol="0">
            <a:spAutoFit/>
          </a:bodyPr>
          <a:lstStyle/>
          <a:p>
            <a:r>
              <a:rPr lang="en-US" dirty="0" smtClean="0">
                <a:solidFill>
                  <a:schemeClr val="bg1"/>
                </a:solidFill>
              </a:rPr>
              <a:t>Species Richness</a:t>
            </a:r>
            <a:endParaRPr lang="en-US" dirty="0">
              <a:solidFill>
                <a:schemeClr val="bg1"/>
              </a:solidFill>
            </a:endParaRPr>
          </a:p>
        </p:txBody>
      </p:sp>
      <p:graphicFrame>
        <p:nvGraphicFramePr>
          <p:cNvPr id="9" name="Chart 8"/>
          <p:cNvGraphicFramePr/>
          <p:nvPr/>
        </p:nvGraphicFramePr>
        <p:xfrm>
          <a:off x="838200" y="762000"/>
          <a:ext cx="6543676" cy="55626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 xmlns:p14="http://schemas.microsoft.com/office/powerpoint/2010/main" val="273113312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a:stCxn id="16" idx="3"/>
            <a:endCxn id="15" idx="1"/>
          </p:cNvCxnSpPr>
          <p:nvPr/>
        </p:nvCxnSpPr>
        <p:spPr>
          <a:xfrm flipV="1">
            <a:off x="4800600" y="1888958"/>
            <a:ext cx="743680" cy="16042"/>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3650054" y="5442284"/>
            <a:ext cx="7546" cy="729916"/>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152400" y="-152400"/>
            <a:ext cx="8229600" cy="1143000"/>
          </a:xfrm>
        </p:spPr>
        <p:txBody>
          <a:bodyPr>
            <a:normAutofit/>
          </a:bodyPr>
          <a:lstStyle/>
          <a:p>
            <a:r>
              <a:rPr lang="en-US" sz="3600" dirty="0" smtClean="0"/>
              <a:t>Methods</a:t>
            </a:r>
            <a:endParaRPr lang="en-US" sz="3600" dirty="0"/>
          </a:p>
        </p:txBody>
      </p:sp>
      <p:cxnSp>
        <p:nvCxnSpPr>
          <p:cNvPr id="9" name="Straight Arrow Connector 8"/>
          <p:cNvCxnSpPr>
            <a:stCxn id="7" idx="2"/>
            <a:endCxn id="16" idx="0"/>
          </p:cNvCxnSpPr>
          <p:nvPr/>
        </p:nvCxnSpPr>
        <p:spPr>
          <a:xfrm>
            <a:off x="3619500" y="1022684"/>
            <a:ext cx="0" cy="501316"/>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438400" y="76200"/>
            <a:ext cx="2362199" cy="946484"/>
          </a:xfrm>
          <a:prstGeom prst="rec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Original database</a:t>
            </a:r>
          </a:p>
          <a:p>
            <a:pPr algn="ctr"/>
            <a:r>
              <a:rPr lang="en-US" sz="1600" dirty="0" err="1" smtClean="0">
                <a:solidFill>
                  <a:schemeClr val="bg1"/>
                </a:solidFill>
              </a:rPr>
              <a:t>Cardinale</a:t>
            </a:r>
            <a:r>
              <a:rPr lang="en-US" sz="1600" dirty="0" smtClean="0">
                <a:solidFill>
                  <a:schemeClr val="bg1"/>
                </a:solidFill>
              </a:rPr>
              <a:t> et al. 2009</a:t>
            </a:r>
          </a:p>
          <a:p>
            <a:pPr algn="ctr"/>
            <a:r>
              <a:rPr lang="en-US" sz="1600" dirty="0" smtClean="0">
                <a:solidFill>
                  <a:schemeClr val="bg1"/>
                </a:solidFill>
              </a:rPr>
              <a:t>(193 studies)</a:t>
            </a:r>
            <a:endParaRPr lang="en-US" sz="1600" dirty="0">
              <a:solidFill>
                <a:schemeClr val="bg1"/>
              </a:solidFill>
            </a:endParaRPr>
          </a:p>
        </p:txBody>
      </p:sp>
      <p:sp>
        <p:nvSpPr>
          <p:cNvPr id="13" name="Rectangle 12"/>
          <p:cNvSpPr/>
          <p:nvPr/>
        </p:nvSpPr>
        <p:spPr>
          <a:xfrm>
            <a:off x="5562600" y="304800"/>
            <a:ext cx="3429000" cy="533400"/>
          </a:xfrm>
          <a:prstGeom prst="rec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Removed non-additive experiments</a:t>
            </a:r>
          </a:p>
          <a:p>
            <a:pPr algn="ctr"/>
            <a:r>
              <a:rPr lang="en-US" sz="1600" dirty="0" smtClean="0">
                <a:solidFill>
                  <a:schemeClr val="bg1"/>
                </a:solidFill>
              </a:rPr>
              <a:t>(24 studies)</a:t>
            </a:r>
            <a:endParaRPr lang="en-US" sz="1600" dirty="0">
              <a:solidFill>
                <a:schemeClr val="bg1"/>
              </a:solidFill>
            </a:endParaRPr>
          </a:p>
        </p:txBody>
      </p:sp>
      <p:sp>
        <p:nvSpPr>
          <p:cNvPr id="15" name="Rectangle 14"/>
          <p:cNvSpPr/>
          <p:nvPr/>
        </p:nvSpPr>
        <p:spPr>
          <a:xfrm>
            <a:off x="5544280" y="1415716"/>
            <a:ext cx="3447320" cy="946484"/>
          </a:xfrm>
          <a:prstGeom prst="rec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Removed studies missing information and unresolved taxonomy</a:t>
            </a:r>
          </a:p>
          <a:p>
            <a:pPr algn="ctr"/>
            <a:r>
              <a:rPr lang="en-US" sz="1600" dirty="0" smtClean="0">
                <a:solidFill>
                  <a:schemeClr val="bg1"/>
                </a:solidFill>
              </a:rPr>
              <a:t>(15 studies)</a:t>
            </a:r>
            <a:endParaRPr lang="en-US" sz="1600" dirty="0">
              <a:solidFill>
                <a:schemeClr val="bg1"/>
              </a:solidFill>
            </a:endParaRPr>
          </a:p>
        </p:txBody>
      </p:sp>
      <p:sp>
        <p:nvSpPr>
          <p:cNvPr id="16" name="Rectangle 15"/>
          <p:cNvSpPr/>
          <p:nvPr/>
        </p:nvSpPr>
        <p:spPr>
          <a:xfrm>
            <a:off x="2438400" y="1524000"/>
            <a:ext cx="2362200" cy="762000"/>
          </a:xfrm>
          <a:prstGeom prst="rec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Extracted species names</a:t>
            </a:r>
          </a:p>
          <a:p>
            <a:pPr algn="ctr"/>
            <a:r>
              <a:rPr lang="en-US" sz="1600" dirty="0" smtClean="0">
                <a:solidFill>
                  <a:schemeClr val="bg1"/>
                </a:solidFill>
              </a:rPr>
              <a:t>(169 studies)</a:t>
            </a:r>
            <a:endParaRPr lang="en-US" sz="1600" dirty="0">
              <a:solidFill>
                <a:schemeClr val="bg1"/>
              </a:solidFill>
            </a:endParaRPr>
          </a:p>
        </p:txBody>
      </p:sp>
      <p:sp>
        <p:nvSpPr>
          <p:cNvPr id="17" name="Rectangle 16"/>
          <p:cNvSpPr/>
          <p:nvPr/>
        </p:nvSpPr>
        <p:spPr>
          <a:xfrm>
            <a:off x="2514600" y="4800600"/>
            <a:ext cx="22098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Build taxonomic trees</a:t>
            </a:r>
          </a:p>
        </p:txBody>
      </p:sp>
      <p:cxnSp>
        <p:nvCxnSpPr>
          <p:cNvPr id="20" name="Straight Arrow Connector 19"/>
          <p:cNvCxnSpPr>
            <a:stCxn id="16" idx="2"/>
            <a:endCxn id="35" idx="0"/>
          </p:cNvCxnSpPr>
          <p:nvPr/>
        </p:nvCxnSpPr>
        <p:spPr>
          <a:xfrm flipH="1">
            <a:off x="3611954" y="2286000"/>
            <a:ext cx="7546" cy="838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35" idx="2"/>
            <a:endCxn id="17" idx="0"/>
          </p:cNvCxnSpPr>
          <p:nvPr/>
        </p:nvCxnSpPr>
        <p:spPr>
          <a:xfrm>
            <a:off x="3611954" y="4070684"/>
            <a:ext cx="7546" cy="729916"/>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13" idx="1"/>
          </p:cNvCxnSpPr>
          <p:nvPr/>
        </p:nvCxnSpPr>
        <p:spPr>
          <a:xfrm>
            <a:off x="4800599" y="549442"/>
            <a:ext cx="762001" cy="22058"/>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0" idx="2"/>
            <a:endCxn id="37" idx="0"/>
          </p:cNvCxnSpPr>
          <p:nvPr/>
        </p:nvCxnSpPr>
        <p:spPr>
          <a:xfrm>
            <a:off x="1315463" y="4114800"/>
            <a:ext cx="18037" cy="685800"/>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09600" y="3124200"/>
            <a:ext cx="1411725" cy="990600"/>
          </a:xfrm>
          <a:prstGeom prst="rect">
            <a:avLst/>
          </a:prstGeom>
          <a:solidFill>
            <a:srgbClr val="EEF0A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bg1"/>
                </a:solidFill>
              </a:rPr>
              <a:t>Phylogenetic</a:t>
            </a:r>
            <a:r>
              <a:rPr lang="en-US" sz="1600" dirty="0" smtClean="0">
                <a:solidFill>
                  <a:schemeClr val="bg1"/>
                </a:solidFill>
              </a:rPr>
              <a:t> matrix</a:t>
            </a:r>
            <a:endParaRPr lang="en-US" sz="1600" dirty="0">
              <a:solidFill>
                <a:schemeClr val="bg1"/>
              </a:solidFill>
            </a:endParaRPr>
          </a:p>
        </p:txBody>
      </p:sp>
      <p:sp>
        <p:nvSpPr>
          <p:cNvPr id="35" name="Rectangle 34"/>
          <p:cNvSpPr/>
          <p:nvPr/>
        </p:nvSpPr>
        <p:spPr>
          <a:xfrm>
            <a:off x="2743200" y="3124200"/>
            <a:ext cx="1737507" cy="946484"/>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Taxonomic matrix</a:t>
            </a:r>
          </a:p>
          <a:p>
            <a:pPr algn="ctr"/>
            <a:r>
              <a:rPr lang="en-US" sz="1600" dirty="0" smtClean="0">
                <a:solidFill>
                  <a:schemeClr val="bg1"/>
                </a:solidFill>
              </a:rPr>
              <a:t>(154 studies)</a:t>
            </a:r>
            <a:endParaRPr lang="en-US" sz="1600" dirty="0">
              <a:solidFill>
                <a:schemeClr val="bg1"/>
              </a:solidFill>
            </a:endParaRPr>
          </a:p>
        </p:txBody>
      </p:sp>
      <p:sp>
        <p:nvSpPr>
          <p:cNvPr id="37" name="Rectangle 36"/>
          <p:cNvSpPr/>
          <p:nvPr/>
        </p:nvSpPr>
        <p:spPr>
          <a:xfrm>
            <a:off x="457200" y="4800600"/>
            <a:ext cx="1752600" cy="609600"/>
          </a:xfrm>
          <a:prstGeom prst="rect">
            <a:avLst/>
          </a:prstGeom>
          <a:solidFill>
            <a:srgbClr val="EEF0A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Build phylogeny</a:t>
            </a:r>
          </a:p>
        </p:txBody>
      </p:sp>
      <p:cxnSp>
        <p:nvCxnSpPr>
          <p:cNvPr id="39" name="Straight Arrow Connector 38"/>
          <p:cNvCxnSpPr>
            <a:stCxn id="16" idx="2"/>
            <a:endCxn id="30" idx="0"/>
          </p:cNvCxnSpPr>
          <p:nvPr/>
        </p:nvCxnSpPr>
        <p:spPr>
          <a:xfrm flipH="1">
            <a:off x="1315463" y="2286000"/>
            <a:ext cx="2304037" cy="838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029200" y="3124200"/>
            <a:ext cx="1737507" cy="946484"/>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Functional matrix</a:t>
            </a:r>
            <a:endParaRPr lang="en-US" sz="1600" dirty="0">
              <a:solidFill>
                <a:schemeClr val="bg1"/>
              </a:solidFill>
            </a:endParaRPr>
          </a:p>
        </p:txBody>
      </p:sp>
      <p:cxnSp>
        <p:nvCxnSpPr>
          <p:cNvPr id="54" name="Straight Arrow Connector 53"/>
          <p:cNvCxnSpPr>
            <a:stCxn id="16" idx="2"/>
            <a:endCxn id="53" idx="0"/>
          </p:cNvCxnSpPr>
          <p:nvPr/>
        </p:nvCxnSpPr>
        <p:spPr>
          <a:xfrm>
            <a:off x="3619500" y="2286000"/>
            <a:ext cx="2278454" cy="838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4876800" y="4800600"/>
            <a:ext cx="2133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Build functional trees</a:t>
            </a:r>
          </a:p>
        </p:txBody>
      </p:sp>
      <p:cxnSp>
        <p:nvCxnSpPr>
          <p:cNvPr id="57" name="Straight Arrow Connector 56"/>
          <p:cNvCxnSpPr>
            <a:stCxn id="53" idx="2"/>
            <a:endCxn id="56" idx="0"/>
          </p:cNvCxnSpPr>
          <p:nvPr/>
        </p:nvCxnSpPr>
        <p:spPr>
          <a:xfrm>
            <a:off x="5897954" y="4070684"/>
            <a:ext cx="45646" cy="729916"/>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ight Brace 81"/>
          <p:cNvSpPr/>
          <p:nvPr/>
        </p:nvSpPr>
        <p:spPr>
          <a:xfrm rot="5400000">
            <a:off x="3429000" y="3352800"/>
            <a:ext cx="381000" cy="4648200"/>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2133600" y="5943600"/>
            <a:ext cx="3200400" cy="6096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Compare </a:t>
            </a:r>
            <a:r>
              <a:rPr lang="en-US" sz="1600" dirty="0" smtClean="0">
                <a:solidFill>
                  <a:schemeClr val="bg1"/>
                </a:solidFill>
              </a:rPr>
              <a:t>distances (diversity metric) with </a:t>
            </a:r>
            <a:r>
              <a:rPr lang="en-US" sz="1600" dirty="0" smtClean="0">
                <a:solidFill>
                  <a:schemeClr val="bg1"/>
                </a:solidFill>
              </a:rPr>
              <a:t>effect size</a:t>
            </a:r>
          </a:p>
        </p:txBody>
      </p:sp>
    </p:spTree>
    <p:extLst>
      <p:ext uri="{BB962C8B-B14F-4D97-AF65-F5344CB8AC3E}">
        <p14:creationId xmlns:p14="http://schemas.microsoft.com/office/powerpoint/2010/main" xmlns="" val="94968085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Straight Arrow Connector 82"/>
          <p:cNvCxnSpPr/>
          <p:nvPr/>
        </p:nvCxnSpPr>
        <p:spPr>
          <a:xfrm>
            <a:off x="3650054" y="5442284"/>
            <a:ext cx="7546" cy="729916"/>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152400" y="-152400"/>
            <a:ext cx="8229600" cy="1143000"/>
          </a:xfrm>
        </p:spPr>
        <p:txBody>
          <a:bodyPr>
            <a:normAutofit/>
          </a:bodyPr>
          <a:lstStyle/>
          <a:p>
            <a:r>
              <a:rPr lang="en-US" sz="3600" dirty="0" smtClean="0"/>
              <a:t>Methods</a:t>
            </a:r>
            <a:endParaRPr lang="en-US" sz="3600" dirty="0"/>
          </a:p>
        </p:txBody>
      </p:sp>
      <p:cxnSp>
        <p:nvCxnSpPr>
          <p:cNvPr id="20" name="Straight Arrow Connector 19"/>
          <p:cNvCxnSpPr>
            <a:endCxn id="35" idx="0"/>
          </p:cNvCxnSpPr>
          <p:nvPr/>
        </p:nvCxnSpPr>
        <p:spPr>
          <a:xfrm flipH="1">
            <a:off x="3611954" y="2286000"/>
            <a:ext cx="7546" cy="838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35" idx="2"/>
          </p:cNvCxnSpPr>
          <p:nvPr/>
        </p:nvCxnSpPr>
        <p:spPr>
          <a:xfrm>
            <a:off x="3611954" y="4070684"/>
            <a:ext cx="7546" cy="729916"/>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0" idx="2"/>
            <a:endCxn id="37" idx="0"/>
          </p:cNvCxnSpPr>
          <p:nvPr/>
        </p:nvCxnSpPr>
        <p:spPr>
          <a:xfrm>
            <a:off x="1315463" y="4114800"/>
            <a:ext cx="18037" cy="685800"/>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09600" y="3124200"/>
            <a:ext cx="1411725" cy="990600"/>
          </a:xfrm>
          <a:prstGeom prst="rect">
            <a:avLst/>
          </a:prstGeom>
          <a:solidFill>
            <a:srgbClr val="EEF0A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genetic matrix</a:t>
            </a:r>
          </a:p>
          <a:p>
            <a:pPr algn="ctr"/>
            <a:r>
              <a:rPr lang="en-US" sz="1600" dirty="0" smtClean="0">
                <a:solidFill>
                  <a:schemeClr val="bg1"/>
                </a:solidFill>
              </a:rPr>
              <a:t>(subset)</a:t>
            </a:r>
            <a:endParaRPr lang="en-US" sz="1600" dirty="0">
              <a:solidFill>
                <a:schemeClr val="bg1"/>
              </a:solidFill>
            </a:endParaRPr>
          </a:p>
        </p:txBody>
      </p:sp>
      <p:sp>
        <p:nvSpPr>
          <p:cNvPr id="35" name="Rectangle 34"/>
          <p:cNvSpPr/>
          <p:nvPr/>
        </p:nvSpPr>
        <p:spPr>
          <a:xfrm>
            <a:off x="2743200" y="3124200"/>
            <a:ext cx="1737507" cy="946484"/>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taxonomic matrix</a:t>
            </a:r>
          </a:p>
          <a:p>
            <a:pPr algn="ctr"/>
            <a:r>
              <a:rPr lang="en-US" sz="1600" dirty="0" smtClean="0">
                <a:solidFill>
                  <a:schemeClr val="bg1"/>
                </a:solidFill>
              </a:rPr>
              <a:t>(154 studies)</a:t>
            </a:r>
            <a:endParaRPr lang="en-US" sz="1600" dirty="0">
              <a:solidFill>
                <a:schemeClr val="bg1"/>
              </a:solidFill>
            </a:endParaRPr>
          </a:p>
        </p:txBody>
      </p:sp>
      <p:sp>
        <p:nvSpPr>
          <p:cNvPr id="37" name="Rectangle 36"/>
          <p:cNvSpPr/>
          <p:nvPr/>
        </p:nvSpPr>
        <p:spPr>
          <a:xfrm>
            <a:off x="457200" y="4800600"/>
            <a:ext cx="1752600" cy="609600"/>
          </a:xfrm>
          <a:prstGeom prst="rect">
            <a:avLst/>
          </a:prstGeom>
          <a:solidFill>
            <a:srgbClr val="EEF0A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Build phylogeny</a:t>
            </a:r>
          </a:p>
        </p:txBody>
      </p:sp>
      <p:cxnSp>
        <p:nvCxnSpPr>
          <p:cNvPr id="39" name="Straight Arrow Connector 38"/>
          <p:cNvCxnSpPr>
            <a:endCxn id="30" idx="0"/>
          </p:cNvCxnSpPr>
          <p:nvPr/>
        </p:nvCxnSpPr>
        <p:spPr>
          <a:xfrm flipH="1">
            <a:off x="1315463" y="2286000"/>
            <a:ext cx="2304037" cy="838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029200" y="3124200"/>
            <a:ext cx="1737507" cy="946484"/>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trait matrix</a:t>
            </a:r>
          </a:p>
          <a:p>
            <a:pPr algn="ctr"/>
            <a:r>
              <a:rPr lang="en-US" sz="1600" dirty="0" smtClean="0">
                <a:solidFill>
                  <a:schemeClr val="bg1"/>
                </a:solidFill>
              </a:rPr>
              <a:t>(subset)</a:t>
            </a:r>
            <a:endParaRPr lang="en-US" sz="1600" dirty="0">
              <a:solidFill>
                <a:schemeClr val="bg1"/>
              </a:solidFill>
            </a:endParaRPr>
          </a:p>
        </p:txBody>
      </p:sp>
      <p:cxnSp>
        <p:nvCxnSpPr>
          <p:cNvPr id="54" name="Straight Arrow Connector 53"/>
          <p:cNvCxnSpPr>
            <a:endCxn id="53" idx="0"/>
          </p:cNvCxnSpPr>
          <p:nvPr/>
        </p:nvCxnSpPr>
        <p:spPr>
          <a:xfrm>
            <a:off x="3619500" y="2286000"/>
            <a:ext cx="2278454" cy="838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4876800" y="4800600"/>
            <a:ext cx="2133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Build functional trees</a:t>
            </a:r>
          </a:p>
        </p:txBody>
      </p:sp>
      <p:cxnSp>
        <p:nvCxnSpPr>
          <p:cNvPr id="57" name="Straight Arrow Connector 56"/>
          <p:cNvCxnSpPr>
            <a:stCxn id="53" idx="2"/>
            <a:endCxn id="56" idx="0"/>
          </p:cNvCxnSpPr>
          <p:nvPr/>
        </p:nvCxnSpPr>
        <p:spPr>
          <a:xfrm>
            <a:off x="5897954" y="4070684"/>
            <a:ext cx="45646" cy="729916"/>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ight Brace 81"/>
          <p:cNvSpPr/>
          <p:nvPr/>
        </p:nvSpPr>
        <p:spPr>
          <a:xfrm rot="5400000">
            <a:off x="3429000" y="3352800"/>
            <a:ext cx="381000" cy="4648200"/>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2133600" y="5943600"/>
            <a:ext cx="3200400" cy="609600"/>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Compare distances (diversity metric) with effect size</a:t>
            </a:r>
          </a:p>
        </p:txBody>
      </p:sp>
      <p:sp>
        <p:nvSpPr>
          <p:cNvPr id="32" name="Rectangle 31"/>
          <p:cNvSpPr/>
          <p:nvPr/>
        </p:nvSpPr>
        <p:spPr>
          <a:xfrm>
            <a:off x="304800" y="2895600"/>
            <a:ext cx="2133600" cy="2895600"/>
          </a:xfrm>
          <a:prstGeom prst="rect">
            <a:avLst/>
          </a:prstGeom>
          <a:solidFill>
            <a:srgbClr val="EEF0A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endParaRPr>
          </a:p>
        </p:txBody>
      </p:sp>
      <p:cxnSp>
        <p:nvCxnSpPr>
          <p:cNvPr id="28" name="Straight Connector 27"/>
          <p:cNvCxnSpPr/>
          <p:nvPr/>
        </p:nvCxnSpPr>
        <p:spPr>
          <a:xfrm>
            <a:off x="838200" y="3276600"/>
            <a:ext cx="0" cy="1905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838200" y="5181600"/>
            <a:ext cx="1371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10674" y="4027926"/>
            <a:ext cx="1109984" cy="369332"/>
          </a:xfrm>
          <a:prstGeom prst="rect">
            <a:avLst/>
          </a:prstGeom>
          <a:noFill/>
        </p:spPr>
        <p:txBody>
          <a:bodyPr wrap="none" rtlCol="0">
            <a:spAutoFit/>
          </a:bodyPr>
          <a:lstStyle/>
          <a:p>
            <a:r>
              <a:rPr lang="en-US" dirty="0" smtClean="0">
                <a:solidFill>
                  <a:schemeClr val="bg1"/>
                </a:solidFill>
              </a:rPr>
              <a:t>Effect size</a:t>
            </a:r>
            <a:endParaRPr lang="en-US" dirty="0">
              <a:solidFill>
                <a:schemeClr val="bg1"/>
              </a:solidFill>
            </a:endParaRPr>
          </a:p>
        </p:txBody>
      </p:sp>
      <p:sp>
        <p:nvSpPr>
          <p:cNvPr id="40" name="TextBox 39"/>
          <p:cNvSpPr txBox="1"/>
          <p:nvPr/>
        </p:nvSpPr>
        <p:spPr>
          <a:xfrm>
            <a:off x="1371600" y="5257800"/>
            <a:ext cx="445956" cy="369332"/>
          </a:xfrm>
          <a:prstGeom prst="rect">
            <a:avLst/>
          </a:prstGeom>
          <a:noFill/>
        </p:spPr>
        <p:txBody>
          <a:bodyPr wrap="none" rtlCol="0">
            <a:spAutoFit/>
          </a:bodyPr>
          <a:lstStyle/>
          <a:p>
            <a:r>
              <a:rPr lang="en-US" dirty="0" smtClean="0">
                <a:solidFill>
                  <a:schemeClr val="bg1"/>
                </a:solidFill>
              </a:rPr>
              <a:t>PD</a:t>
            </a:r>
            <a:endParaRPr lang="en-US" dirty="0">
              <a:solidFill>
                <a:schemeClr val="bg1"/>
              </a:solidFill>
            </a:endParaRPr>
          </a:p>
        </p:txBody>
      </p:sp>
      <p:sp>
        <p:nvSpPr>
          <p:cNvPr id="41" name="Freeform 40"/>
          <p:cNvSpPr/>
          <p:nvPr/>
        </p:nvSpPr>
        <p:spPr>
          <a:xfrm>
            <a:off x="952500" y="3733800"/>
            <a:ext cx="1225550" cy="1301750"/>
          </a:xfrm>
          <a:custGeom>
            <a:avLst/>
            <a:gdLst>
              <a:gd name="connsiteX0" fmla="*/ 0 w 1225550"/>
              <a:gd name="connsiteY0" fmla="*/ 1301750 h 1301750"/>
              <a:gd name="connsiteX1" fmla="*/ 12700 w 1225550"/>
              <a:gd name="connsiteY1" fmla="*/ 1257300 h 1301750"/>
              <a:gd name="connsiteX2" fmla="*/ 19050 w 1225550"/>
              <a:gd name="connsiteY2" fmla="*/ 1238250 h 1301750"/>
              <a:gd name="connsiteX3" fmla="*/ 38100 w 1225550"/>
              <a:gd name="connsiteY3" fmla="*/ 1219200 h 1301750"/>
              <a:gd name="connsiteX4" fmla="*/ 69850 w 1225550"/>
              <a:gd name="connsiteY4" fmla="*/ 1162050 h 1301750"/>
              <a:gd name="connsiteX5" fmla="*/ 76200 w 1225550"/>
              <a:gd name="connsiteY5" fmla="*/ 1143000 h 1301750"/>
              <a:gd name="connsiteX6" fmla="*/ 88900 w 1225550"/>
              <a:gd name="connsiteY6" fmla="*/ 1117600 h 1301750"/>
              <a:gd name="connsiteX7" fmla="*/ 107950 w 1225550"/>
              <a:gd name="connsiteY7" fmla="*/ 1098550 h 1301750"/>
              <a:gd name="connsiteX8" fmla="*/ 133350 w 1225550"/>
              <a:gd name="connsiteY8" fmla="*/ 1060450 h 1301750"/>
              <a:gd name="connsiteX9" fmla="*/ 165100 w 1225550"/>
              <a:gd name="connsiteY9" fmla="*/ 1016000 h 1301750"/>
              <a:gd name="connsiteX10" fmla="*/ 209550 w 1225550"/>
              <a:gd name="connsiteY10" fmla="*/ 958850 h 1301750"/>
              <a:gd name="connsiteX11" fmla="*/ 228600 w 1225550"/>
              <a:gd name="connsiteY11" fmla="*/ 939800 h 1301750"/>
              <a:gd name="connsiteX12" fmla="*/ 273050 w 1225550"/>
              <a:gd name="connsiteY12" fmla="*/ 920750 h 1301750"/>
              <a:gd name="connsiteX13" fmla="*/ 298450 w 1225550"/>
              <a:gd name="connsiteY13" fmla="*/ 908050 h 1301750"/>
              <a:gd name="connsiteX14" fmla="*/ 393700 w 1225550"/>
              <a:gd name="connsiteY14" fmla="*/ 895350 h 1301750"/>
              <a:gd name="connsiteX15" fmla="*/ 425450 w 1225550"/>
              <a:gd name="connsiteY15" fmla="*/ 889000 h 1301750"/>
              <a:gd name="connsiteX16" fmla="*/ 463550 w 1225550"/>
              <a:gd name="connsiteY16" fmla="*/ 882650 h 1301750"/>
              <a:gd name="connsiteX17" fmla="*/ 539750 w 1225550"/>
              <a:gd name="connsiteY17" fmla="*/ 850900 h 1301750"/>
              <a:gd name="connsiteX18" fmla="*/ 584200 w 1225550"/>
              <a:gd name="connsiteY18" fmla="*/ 825500 h 1301750"/>
              <a:gd name="connsiteX19" fmla="*/ 635000 w 1225550"/>
              <a:gd name="connsiteY19" fmla="*/ 812800 h 1301750"/>
              <a:gd name="connsiteX20" fmla="*/ 666750 w 1225550"/>
              <a:gd name="connsiteY20" fmla="*/ 774700 h 1301750"/>
              <a:gd name="connsiteX21" fmla="*/ 692150 w 1225550"/>
              <a:gd name="connsiteY21" fmla="*/ 762000 h 1301750"/>
              <a:gd name="connsiteX22" fmla="*/ 704850 w 1225550"/>
              <a:gd name="connsiteY22" fmla="*/ 742950 h 1301750"/>
              <a:gd name="connsiteX23" fmla="*/ 730250 w 1225550"/>
              <a:gd name="connsiteY23" fmla="*/ 730250 h 1301750"/>
              <a:gd name="connsiteX24" fmla="*/ 749300 w 1225550"/>
              <a:gd name="connsiteY24" fmla="*/ 711200 h 1301750"/>
              <a:gd name="connsiteX25" fmla="*/ 755650 w 1225550"/>
              <a:gd name="connsiteY25" fmla="*/ 685800 h 1301750"/>
              <a:gd name="connsiteX26" fmla="*/ 781050 w 1225550"/>
              <a:gd name="connsiteY26" fmla="*/ 647700 h 1301750"/>
              <a:gd name="connsiteX27" fmla="*/ 812800 w 1225550"/>
              <a:gd name="connsiteY27" fmla="*/ 603250 h 1301750"/>
              <a:gd name="connsiteX28" fmla="*/ 863600 w 1225550"/>
              <a:gd name="connsiteY28" fmla="*/ 539750 h 1301750"/>
              <a:gd name="connsiteX29" fmla="*/ 895350 w 1225550"/>
              <a:gd name="connsiteY29" fmla="*/ 482600 h 1301750"/>
              <a:gd name="connsiteX30" fmla="*/ 901700 w 1225550"/>
              <a:gd name="connsiteY30" fmla="*/ 463550 h 1301750"/>
              <a:gd name="connsiteX31" fmla="*/ 914400 w 1225550"/>
              <a:gd name="connsiteY31" fmla="*/ 438150 h 1301750"/>
              <a:gd name="connsiteX32" fmla="*/ 939800 w 1225550"/>
              <a:gd name="connsiteY32" fmla="*/ 400050 h 1301750"/>
              <a:gd name="connsiteX33" fmla="*/ 965200 w 1225550"/>
              <a:gd name="connsiteY33" fmla="*/ 355600 h 1301750"/>
              <a:gd name="connsiteX34" fmla="*/ 977900 w 1225550"/>
              <a:gd name="connsiteY34" fmla="*/ 336550 h 1301750"/>
              <a:gd name="connsiteX35" fmla="*/ 984250 w 1225550"/>
              <a:gd name="connsiteY35" fmla="*/ 317500 h 1301750"/>
              <a:gd name="connsiteX36" fmla="*/ 996950 w 1225550"/>
              <a:gd name="connsiteY36" fmla="*/ 298450 h 1301750"/>
              <a:gd name="connsiteX37" fmla="*/ 1009650 w 1225550"/>
              <a:gd name="connsiteY37" fmla="*/ 273050 h 1301750"/>
              <a:gd name="connsiteX38" fmla="*/ 1022350 w 1225550"/>
              <a:gd name="connsiteY38" fmla="*/ 254000 h 1301750"/>
              <a:gd name="connsiteX39" fmla="*/ 1028700 w 1225550"/>
              <a:gd name="connsiteY39" fmla="*/ 234950 h 1301750"/>
              <a:gd name="connsiteX40" fmla="*/ 1054100 w 1225550"/>
              <a:gd name="connsiteY40" fmla="*/ 196850 h 1301750"/>
              <a:gd name="connsiteX41" fmla="*/ 1079500 w 1225550"/>
              <a:gd name="connsiteY41" fmla="*/ 158750 h 1301750"/>
              <a:gd name="connsiteX42" fmla="*/ 1092200 w 1225550"/>
              <a:gd name="connsiteY42" fmla="*/ 139700 h 1301750"/>
              <a:gd name="connsiteX43" fmla="*/ 1111250 w 1225550"/>
              <a:gd name="connsiteY43" fmla="*/ 127000 h 1301750"/>
              <a:gd name="connsiteX44" fmla="*/ 1149350 w 1225550"/>
              <a:gd name="connsiteY44" fmla="*/ 63500 h 1301750"/>
              <a:gd name="connsiteX45" fmla="*/ 1187450 w 1225550"/>
              <a:gd name="connsiteY45" fmla="*/ 25400 h 1301750"/>
              <a:gd name="connsiteX46" fmla="*/ 1206500 w 1225550"/>
              <a:gd name="connsiteY46" fmla="*/ 6350 h 1301750"/>
              <a:gd name="connsiteX47" fmla="*/ 1225550 w 1225550"/>
              <a:gd name="connsiteY47" fmla="*/ 0 h 13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25550" h="1301750">
                <a:moveTo>
                  <a:pt x="0" y="1301750"/>
                </a:moveTo>
                <a:cubicBezTo>
                  <a:pt x="4233" y="1286933"/>
                  <a:pt x="8272" y="1272060"/>
                  <a:pt x="12700" y="1257300"/>
                </a:cubicBezTo>
                <a:cubicBezTo>
                  <a:pt x="14623" y="1250889"/>
                  <a:pt x="15337" y="1243819"/>
                  <a:pt x="19050" y="1238250"/>
                </a:cubicBezTo>
                <a:cubicBezTo>
                  <a:pt x="24031" y="1230778"/>
                  <a:pt x="31750" y="1225550"/>
                  <a:pt x="38100" y="1219200"/>
                </a:cubicBezTo>
                <a:cubicBezTo>
                  <a:pt x="49277" y="1185670"/>
                  <a:pt x="40737" y="1205719"/>
                  <a:pt x="69850" y="1162050"/>
                </a:cubicBezTo>
                <a:cubicBezTo>
                  <a:pt x="73563" y="1156481"/>
                  <a:pt x="73563" y="1149152"/>
                  <a:pt x="76200" y="1143000"/>
                </a:cubicBezTo>
                <a:cubicBezTo>
                  <a:pt x="79929" y="1134299"/>
                  <a:pt x="83398" y="1125303"/>
                  <a:pt x="88900" y="1117600"/>
                </a:cubicBezTo>
                <a:cubicBezTo>
                  <a:pt x="94120" y="1110292"/>
                  <a:pt x="102437" y="1105639"/>
                  <a:pt x="107950" y="1098550"/>
                </a:cubicBezTo>
                <a:cubicBezTo>
                  <a:pt x="117321" y="1086502"/>
                  <a:pt x="124883" y="1073150"/>
                  <a:pt x="133350" y="1060450"/>
                </a:cubicBezTo>
                <a:cubicBezTo>
                  <a:pt x="151921" y="1032594"/>
                  <a:pt x="141471" y="1047505"/>
                  <a:pt x="165100" y="1016000"/>
                </a:cubicBezTo>
                <a:cubicBezTo>
                  <a:pt x="177130" y="979911"/>
                  <a:pt x="166717" y="1001683"/>
                  <a:pt x="209550" y="958850"/>
                </a:cubicBezTo>
                <a:lnTo>
                  <a:pt x="228600" y="939800"/>
                </a:lnTo>
                <a:cubicBezTo>
                  <a:pt x="239130" y="929270"/>
                  <a:pt x="259768" y="926442"/>
                  <a:pt x="273050" y="920750"/>
                </a:cubicBezTo>
                <a:cubicBezTo>
                  <a:pt x="281751" y="917021"/>
                  <a:pt x="289383" y="910770"/>
                  <a:pt x="298450" y="908050"/>
                </a:cubicBezTo>
                <a:cubicBezTo>
                  <a:pt x="316579" y="902611"/>
                  <a:pt x="381630" y="897074"/>
                  <a:pt x="393700" y="895350"/>
                </a:cubicBezTo>
                <a:cubicBezTo>
                  <a:pt x="404384" y="893824"/>
                  <a:pt x="414831" y="890931"/>
                  <a:pt x="425450" y="889000"/>
                </a:cubicBezTo>
                <a:cubicBezTo>
                  <a:pt x="438118" y="886697"/>
                  <a:pt x="450850" y="884767"/>
                  <a:pt x="463550" y="882650"/>
                </a:cubicBezTo>
                <a:cubicBezTo>
                  <a:pt x="503318" y="869394"/>
                  <a:pt x="502195" y="871764"/>
                  <a:pt x="539750" y="850900"/>
                </a:cubicBezTo>
                <a:cubicBezTo>
                  <a:pt x="560653" y="839287"/>
                  <a:pt x="559445" y="833752"/>
                  <a:pt x="584200" y="825500"/>
                </a:cubicBezTo>
                <a:cubicBezTo>
                  <a:pt x="600759" y="819980"/>
                  <a:pt x="635000" y="812800"/>
                  <a:pt x="635000" y="812800"/>
                </a:cubicBezTo>
                <a:cubicBezTo>
                  <a:pt x="645127" y="797610"/>
                  <a:pt x="651193" y="785812"/>
                  <a:pt x="666750" y="774700"/>
                </a:cubicBezTo>
                <a:cubicBezTo>
                  <a:pt x="674453" y="769198"/>
                  <a:pt x="683683" y="766233"/>
                  <a:pt x="692150" y="762000"/>
                </a:cubicBezTo>
                <a:cubicBezTo>
                  <a:pt x="696383" y="755650"/>
                  <a:pt x="698987" y="747836"/>
                  <a:pt x="704850" y="742950"/>
                </a:cubicBezTo>
                <a:cubicBezTo>
                  <a:pt x="712122" y="736890"/>
                  <a:pt x="722547" y="735752"/>
                  <a:pt x="730250" y="730250"/>
                </a:cubicBezTo>
                <a:cubicBezTo>
                  <a:pt x="737558" y="725030"/>
                  <a:pt x="742950" y="717550"/>
                  <a:pt x="749300" y="711200"/>
                </a:cubicBezTo>
                <a:cubicBezTo>
                  <a:pt x="751417" y="702733"/>
                  <a:pt x="751747" y="693606"/>
                  <a:pt x="755650" y="685800"/>
                </a:cubicBezTo>
                <a:cubicBezTo>
                  <a:pt x="762476" y="672148"/>
                  <a:pt x="772583" y="660400"/>
                  <a:pt x="781050" y="647700"/>
                </a:cubicBezTo>
                <a:cubicBezTo>
                  <a:pt x="822339" y="585766"/>
                  <a:pt x="757666" y="682014"/>
                  <a:pt x="812800" y="603250"/>
                </a:cubicBezTo>
                <a:cubicBezTo>
                  <a:pt x="850182" y="549847"/>
                  <a:pt x="823218" y="580132"/>
                  <a:pt x="863600" y="539750"/>
                </a:cubicBezTo>
                <a:cubicBezTo>
                  <a:pt x="874777" y="506220"/>
                  <a:pt x="866237" y="526269"/>
                  <a:pt x="895350" y="482600"/>
                </a:cubicBezTo>
                <a:cubicBezTo>
                  <a:pt x="899063" y="477031"/>
                  <a:pt x="899063" y="469702"/>
                  <a:pt x="901700" y="463550"/>
                </a:cubicBezTo>
                <a:cubicBezTo>
                  <a:pt x="905429" y="454849"/>
                  <a:pt x="909530" y="446267"/>
                  <a:pt x="914400" y="438150"/>
                </a:cubicBezTo>
                <a:cubicBezTo>
                  <a:pt x="922253" y="425062"/>
                  <a:pt x="931800" y="413049"/>
                  <a:pt x="939800" y="400050"/>
                </a:cubicBezTo>
                <a:cubicBezTo>
                  <a:pt x="948744" y="385516"/>
                  <a:pt x="956420" y="370233"/>
                  <a:pt x="965200" y="355600"/>
                </a:cubicBezTo>
                <a:cubicBezTo>
                  <a:pt x="969127" y="349056"/>
                  <a:pt x="974487" y="343376"/>
                  <a:pt x="977900" y="336550"/>
                </a:cubicBezTo>
                <a:cubicBezTo>
                  <a:pt x="980893" y="330563"/>
                  <a:pt x="981257" y="323487"/>
                  <a:pt x="984250" y="317500"/>
                </a:cubicBezTo>
                <a:cubicBezTo>
                  <a:pt x="987663" y="310674"/>
                  <a:pt x="993164" y="305076"/>
                  <a:pt x="996950" y="298450"/>
                </a:cubicBezTo>
                <a:cubicBezTo>
                  <a:pt x="1001646" y="290231"/>
                  <a:pt x="1004954" y="281269"/>
                  <a:pt x="1009650" y="273050"/>
                </a:cubicBezTo>
                <a:cubicBezTo>
                  <a:pt x="1013436" y="266424"/>
                  <a:pt x="1018937" y="260826"/>
                  <a:pt x="1022350" y="254000"/>
                </a:cubicBezTo>
                <a:cubicBezTo>
                  <a:pt x="1025343" y="248013"/>
                  <a:pt x="1025449" y="240801"/>
                  <a:pt x="1028700" y="234950"/>
                </a:cubicBezTo>
                <a:cubicBezTo>
                  <a:pt x="1036113" y="221607"/>
                  <a:pt x="1045633" y="209550"/>
                  <a:pt x="1054100" y="196850"/>
                </a:cubicBezTo>
                <a:lnTo>
                  <a:pt x="1079500" y="158750"/>
                </a:lnTo>
                <a:cubicBezTo>
                  <a:pt x="1083733" y="152400"/>
                  <a:pt x="1085850" y="143933"/>
                  <a:pt x="1092200" y="139700"/>
                </a:cubicBezTo>
                <a:lnTo>
                  <a:pt x="1111250" y="127000"/>
                </a:lnTo>
                <a:cubicBezTo>
                  <a:pt x="1121272" y="106957"/>
                  <a:pt x="1134025" y="78825"/>
                  <a:pt x="1149350" y="63500"/>
                </a:cubicBezTo>
                <a:lnTo>
                  <a:pt x="1187450" y="25400"/>
                </a:lnTo>
                <a:cubicBezTo>
                  <a:pt x="1193800" y="19050"/>
                  <a:pt x="1197981" y="9190"/>
                  <a:pt x="1206500" y="6350"/>
                </a:cubicBezTo>
                <a:lnTo>
                  <a:pt x="1225550" y="0"/>
                </a:ln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9" name="Group 58"/>
          <p:cNvGrpSpPr/>
          <p:nvPr/>
        </p:nvGrpSpPr>
        <p:grpSpPr>
          <a:xfrm>
            <a:off x="2590800" y="2895600"/>
            <a:ext cx="2133600" cy="2895600"/>
            <a:chOff x="2590800" y="2895600"/>
            <a:chExt cx="2133600" cy="2895600"/>
          </a:xfrm>
        </p:grpSpPr>
        <p:sp>
          <p:nvSpPr>
            <p:cNvPr id="42" name="Rectangle 41"/>
            <p:cNvSpPr/>
            <p:nvPr/>
          </p:nvSpPr>
          <p:spPr>
            <a:xfrm>
              <a:off x="2590800" y="2895600"/>
              <a:ext cx="2133600" cy="289560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endParaRPr>
            </a:p>
          </p:txBody>
        </p:sp>
        <p:cxnSp>
          <p:nvCxnSpPr>
            <p:cNvPr id="43" name="Straight Connector 42"/>
            <p:cNvCxnSpPr/>
            <p:nvPr/>
          </p:nvCxnSpPr>
          <p:spPr>
            <a:xfrm>
              <a:off x="3124200" y="3276600"/>
              <a:ext cx="0" cy="1905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3124200" y="5181600"/>
              <a:ext cx="1371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rot="16200000">
              <a:off x="2296674" y="4027926"/>
              <a:ext cx="1109984" cy="369332"/>
            </a:xfrm>
            <a:prstGeom prst="rect">
              <a:avLst/>
            </a:prstGeom>
            <a:noFill/>
          </p:spPr>
          <p:txBody>
            <a:bodyPr wrap="none" rtlCol="0">
              <a:spAutoFit/>
            </a:bodyPr>
            <a:lstStyle/>
            <a:p>
              <a:r>
                <a:rPr lang="en-US" dirty="0" smtClean="0">
                  <a:solidFill>
                    <a:schemeClr val="bg1"/>
                  </a:solidFill>
                </a:rPr>
                <a:t>Effect size</a:t>
              </a:r>
              <a:endParaRPr lang="en-US" dirty="0">
                <a:solidFill>
                  <a:schemeClr val="bg1"/>
                </a:solidFill>
              </a:endParaRPr>
            </a:p>
          </p:txBody>
        </p:sp>
        <p:sp>
          <p:nvSpPr>
            <p:cNvPr id="46" name="TextBox 45"/>
            <p:cNvSpPr txBox="1"/>
            <p:nvPr/>
          </p:nvSpPr>
          <p:spPr>
            <a:xfrm>
              <a:off x="3657600" y="5257800"/>
              <a:ext cx="439544" cy="369332"/>
            </a:xfrm>
            <a:prstGeom prst="rect">
              <a:avLst/>
            </a:prstGeom>
            <a:noFill/>
          </p:spPr>
          <p:txBody>
            <a:bodyPr wrap="none" rtlCol="0">
              <a:spAutoFit/>
            </a:bodyPr>
            <a:lstStyle/>
            <a:p>
              <a:r>
                <a:rPr lang="en-US" dirty="0" smtClean="0">
                  <a:solidFill>
                    <a:schemeClr val="bg1"/>
                  </a:solidFill>
                </a:rPr>
                <a:t>TD</a:t>
              </a:r>
              <a:endParaRPr lang="en-US" dirty="0">
                <a:solidFill>
                  <a:schemeClr val="bg1"/>
                </a:solidFill>
              </a:endParaRPr>
            </a:p>
          </p:txBody>
        </p:sp>
        <p:sp>
          <p:nvSpPr>
            <p:cNvPr id="47" name="Freeform 46"/>
            <p:cNvSpPr/>
            <p:nvPr/>
          </p:nvSpPr>
          <p:spPr>
            <a:xfrm>
              <a:off x="3238500" y="3733800"/>
              <a:ext cx="1225550" cy="1301750"/>
            </a:xfrm>
            <a:custGeom>
              <a:avLst/>
              <a:gdLst>
                <a:gd name="connsiteX0" fmla="*/ 0 w 1225550"/>
                <a:gd name="connsiteY0" fmla="*/ 1301750 h 1301750"/>
                <a:gd name="connsiteX1" fmla="*/ 12700 w 1225550"/>
                <a:gd name="connsiteY1" fmla="*/ 1257300 h 1301750"/>
                <a:gd name="connsiteX2" fmla="*/ 19050 w 1225550"/>
                <a:gd name="connsiteY2" fmla="*/ 1238250 h 1301750"/>
                <a:gd name="connsiteX3" fmla="*/ 38100 w 1225550"/>
                <a:gd name="connsiteY3" fmla="*/ 1219200 h 1301750"/>
                <a:gd name="connsiteX4" fmla="*/ 69850 w 1225550"/>
                <a:gd name="connsiteY4" fmla="*/ 1162050 h 1301750"/>
                <a:gd name="connsiteX5" fmla="*/ 76200 w 1225550"/>
                <a:gd name="connsiteY5" fmla="*/ 1143000 h 1301750"/>
                <a:gd name="connsiteX6" fmla="*/ 88900 w 1225550"/>
                <a:gd name="connsiteY6" fmla="*/ 1117600 h 1301750"/>
                <a:gd name="connsiteX7" fmla="*/ 107950 w 1225550"/>
                <a:gd name="connsiteY7" fmla="*/ 1098550 h 1301750"/>
                <a:gd name="connsiteX8" fmla="*/ 133350 w 1225550"/>
                <a:gd name="connsiteY8" fmla="*/ 1060450 h 1301750"/>
                <a:gd name="connsiteX9" fmla="*/ 165100 w 1225550"/>
                <a:gd name="connsiteY9" fmla="*/ 1016000 h 1301750"/>
                <a:gd name="connsiteX10" fmla="*/ 209550 w 1225550"/>
                <a:gd name="connsiteY10" fmla="*/ 958850 h 1301750"/>
                <a:gd name="connsiteX11" fmla="*/ 228600 w 1225550"/>
                <a:gd name="connsiteY11" fmla="*/ 939800 h 1301750"/>
                <a:gd name="connsiteX12" fmla="*/ 273050 w 1225550"/>
                <a:gd name="connsiteY12" fmla="*/ 920750 h 1301750"/>
                <a:gd name="connsiteX13" fmla="*/ 298450 w 1225550"/>
                <a:gd name="connsiteY13" fmla="*/ 908050 h 1301750"/>
                <a:gd name="connsiteX14" fmla="*/ 393700 w 1225550"/>
                <a:gd name="connsiteY14" fmla="*/ 895350 h 1301750"/>
                <a:gd name="connsiteX15" fmla="*/ 425450 w 1225550"/>
                <a:gd name="connsiteY15" fmla="*/ 889000 h 1301750"/>
                <a:gd name="connsiteX16" fmla="*/ 463550 w 1225550"/>
                <a:gd name="connsiteY16" fmla="*/ 882650 h 1301750"/>
                <a:gd name="connsiteX17" fmla="*/ 539750 w 1225550"/>
                <a:gd name="connsiteY17" fmla="*/ 850900 h 1301750"/>
                <a:gd name="connsiteX18" fmla="*/ 584200 w 1225550"/>
                <a:gd name="connsiteY18" fmla="*/ 825500 h 1301750"/>
                <a:gd name="connsiteX19" fmla="*/ 635000 w 1225550"/>
                <a:gd name="connsiteY19" fmla="*/ 812800 h 1301750"/>
                <a:gd name="connsiteX20" fmla="*/ 666750 w 1225550"/>
                <a:gd name="connsiteY20" fmla="*/ 774700 h 1301750"/>
                <a:gd name="connsiteX21" fmla="*/ 692150 w 1225550"/>
                <a:gd name="connsiteY21" fmla="*/ 762000 h 1301750"/>
                <a:gd name="connsiteX22" fmla="*/ 704850 w 1225550"/>
                <a:gd name="connsiteY22" fmla="*/ 742950 h 1301750"/>
                <a:gd name="connsiteX23" fmla="*/ 730250 w 1225550"/>
                <a:gd name="connsiteY23" fmla="*/ 730250 h 1301750"/>
                <a:gd name="connsiteX24" fmla="*/ 749300 w 1225550"/>
                <a:gd name="connsiteY24" fmla="*/ 711200 h 1301750"/>
                <a:gd name="connsiteX25" fmla="*/ 755650 w 1225550"/>
                <a:gd name="connsiteY25" fmla="*/ 685800 h 1301750"/>
                <a:gd name="connsiteX26" fmla="*/ 781050 w 1225550"/>
                <a:gd name="connsiteY26" fmla="*/ 647700 h 1301750"/>
                <a:gd name="connsiteX27" fmla="*/ 812800 w 1225550"/>
                <a:gd name="connsiteY27" fmla="*/ 603250 h 1301750"/>
                <a:gd name="connsiteX28" fmla="*/ 863600 w 1225550"/>
                <a:gd name="connsiteY28" fmla="*/ 539750 h 1301750"/>
                <a:gd name="connsiteX29" fmla="*/ 895350 w 1225550"/>
                <a:gd name="connsiteY29" fmla="*/ 482600 h 1301750"/>
                <a:gd name="connsiteX30" fmla="*/ 901700 w 1225550"/>
                <a:gd name="connsiteY30" fmla="*/ 463550 h 1301750"/>
                <a:gd name="connsiteX31" fmla="*/ 914400 w 1225550"/>
                <a:gd name="connsiteY31" fmla="*/ 438150 h 1301750"/>
                <a:gd name="connsiteX32" fmla="*/ 939800 w 1225550"/>
                <a:gd name="connsiteY32" fmla="*/ 400050 h 1301750"/>
                <a:gd name="connsiteX33" fmla="*/ 965200 w 1225550"/>
                <a:gd name="connsiteY33" fmla="*/ 355600 h 1301750"/>
                <a:gd name="connsiteX34" fmla="*/ 977900 w 1225550"/>
                <a:gd name="connsiteY34" fmla="*/ 336550 h 1301750"/>
                <a:gd name="connsiteX35" fmla="*/ 984250 w 1225550"/>
                <a:gd name="connsiteY35" fmla="*/ 317500 h 1301750"/>
                <a:gd name="connsiteX36" fmla="*/ 996950 w 1225550"/>
                <a:gd name="connsiteY36" fmla="*/ 298450 h 1301750"/>
                <a:gd name="connsiteX37" fmla="*/ 1009650 w 1225550"/>
                <a:gd name="connsiteY37" fmla="*/ 273050 h 1301750"/>
                <a:gd name="connsiteX38" fmla="*/ 1022350 w 1225550"/>
                <a:gd name="connsiteY38" fmla="*/ 254000 h 1301750"/>
                <a:gd name="connsiteX39" fmla="*/ 1028700 w 1225550"/>
                <a:gd name="connsiteY39" fmla="*/ 234950 h 1301750"/>
                <a:gd name="connsiteX40" fmla="*/ 1054100 w 1225550"/>
                <a:gd name="connsiteY40" fmla="*/ 196850 h 1301750"/>
                <a:gd name="connsiteX41" fmla="*/ 1079500 w 1225550"/>
                <a:gd name="connsiteY41" fmla="*/ 158750 h 1301750"/>
                <a:gd name="connsiteX42" fmla="*/ 1092200 w 1225550"/>
                <a:gd name="connsiteY42" fmla="*/ 139700 h 1301750"/>
                <a:gd name="connsiteX43" fmla="*/ 1111250 w 1225550"/>
                <a:gd name="connsiteY43" fmla="*/ 127000 h 1301750"/>
                <a:gd name="connsiteX44" fmla="*/ 1149350 w 1225550"/>
                <a:gd name="connsiteY44" fmla="*/ 63500 h 1301750"/>
                <a:gd name="connsiteX45" fmla="*/ 1187450 w 1225550"/>
                <a:gd name="connsiteY45" fmla="*/ 25400 h 1301750"/>
                <a:gd name="connsiteX46" fmla="*/ 1206500 w 1225550"/>
                <a:gd name="connsiteY46" fmla="*/ 6350 h 1301750"/>
                <a:gd name="connsiteX47" fmla="*/ 1225550 w 1225550"/>
                <a:gd name="connsiteY47" fmla="*/ 0 h 13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25550" h="1301750">
                  <a:moveTo>
                    <a:pt x="0" y="1301750"/>
                  </a:moveTo>
                  <a:cubicBezTo>
                    <a:pt x="4233" y="1286933"/>
                    <a:pt x="8272" y="1272060"/>
                    <a:pt x="12700" y="1257300"/>
                  </a:cubicBezTo>
                  <a:cubicBezTo>
                    <a:pt x="14623" y="1250889"/>
                    <a:pt x="15337" y="1243819"/>
                    <a:pt x="19050" y="1238250"/>
                  </a:cubicBezTo>
                  <a:cubicBezTo>
                    <a:pt x="24031" y="1230778"/>
                    <a:pt x="31750" y="1225550"/>
                    <a:pt x="38100" y="1219200"/>
                  </a:cubicBezTo>
                  <a:cubicBezTo>
                    <a:pt x="49277" y="1185670"/>
                    <a:pt x="40737" y="1205719"/>
                    <a:pt x="69850" y="1162050"/>
                  </a:cubicBezTo>
                  <a:cubicBezTo>
                    <a:pt x="73563" y="1156481"/>
                    <a:pt x="73563" y="1149152"/>
                    <a:pt x="76200" y="1143000"/>
                  </a:cubicBezTo>
                  <a:cubicBezTo>
                    <a:pt x="79929" y="1134299"/>
                    <a:pt x="83398" y="1125303"/>
                    <a:pt x="88900" y="1117600"/>
                  </a:cubicBezTo>
                  <a:cubicBezTo>
                    <a:pt x="94120" y="1110292"/>
                    <a:pt x="102437" y="1105639"/>
                    <a:pt x="107950" y="1098550"/>
                  </a:cubicBezTo>
                  <a:cubicBezTo>
                    <a:pt x="117321" y="1086502"/>
                    <a:pt x="124883" y="1073150"/>
                    <a:pt x="133350" y="1060450"/>
                  </a:cubicBezTo>
                  <a:cubicBezTo>
                    <a:pt x="151921" y="1032594"/>
                    <a:pt x="141471" y="1047505"/>
                    <a:pt x="165100" y="1016000"/>
                  </a:cubicBezTo>
                  <a:cubicBezTo>
                    <a:pt x="177130" y="979911"/>
                    <a:pt x="166717" y="1001683"/>
                    <a:pt x="209550" y="958850"/>
                  </a:cubicBezTo>
                  <a:lnTo>
                    <a:pt x="228600" y="939800"/>
                  </a:lnTo>
                  <a:cubicBezTo>
                    <a:pt x="239130" y="929270"/>
                    <a:pt x="259768" y="926442"/>
                    <a:pt x="273050" y="920750"/>
                  </a:cubicBezTo>
                  <a:cubicBezTo>
                    <a:pt x="281751" y="917021"/>
                    <a:pt x="289383" y="910770"/>
                    <a:pt x="298450" y="908050"/>
                  </a:cubicBezTo>
                  <a:cubicBezTo>
                    <a:pt x="316579" y="902611"/>
                    <a:pt x="381630" y="897074"/>
                    <a:pt x="393700" y="895350"/>
                  </a:cubicBezTo>
                  <a:cubicBezTo>
                    <a:pt x="404384" y="893824"/>
                    <a:pt x="414831" y="890931"/>
                    <a:pt x="425450" y="889000"/>
                  </a:cubicBezTo>
                  <a:cubicBezTo>
                    <a:pt x="438118" y="886697"/>
                    <a:pt x="450850" y="884767"/>
                    <a:pt x="463550" y="882650"/>
                  </a:cubicBezTo>
                  <a:cubicBezTo>
                    <a:pt x="503318" y="869394"/>
                    <a:pt x="502195" y="871764"/>
                    <a:pt x="539750" y="850900"/>
                  </a:cubicBezTo>
                  <a:cubicBezTo>
                    <a:pt x="560653" y="839287"/>
                    <a:pt x="559445" y="833752"/>
                    <a:pt x="584200" y="825500"/>
                  </a:cubicBezTo>
                  <a:cubicBezTo>
                    <a:pt x="600759" y="819980"/>
                    <a:pt x="635000" y="812800"/>
                    <a:pt x="635000" y="812800"/>
                  </a:cubicBezTo>
                  <a:cubicBezTo>
                    <a:pt x="645127" y="797610"/>
                    <a:pt x="651193" y="785812"/>
                    <a:pt x="666750" y="774700"/>
                  </a:cubicBezTo>
                  <a:cubicBezTo>
                    <a:pt x="674453" y="769198"/>
                    <a:pt x="683683" y="766233"/>
                    <a:pt x="692150" y="762000"/>
                  </a:cubicBezTo>
                  <a:cubicBezTo>
                    <a:pt x="696383" y="755650"/>
                    <a:pt x="698987" y="747836"/>
                    <a:pt x="704850" y="742950"/>
                  </a:cubicBezTo>
                  <a:cubicBezTo>
                    <a:pt x="712122" y="736890"/>
                    <a:pt x="722547" y="735752"/>
                    <a:pt x="730250" y="730250"/>
                  </a:cubicBezTo>
                  <a:cubicBezTo>
                    <a:pt x="737558" y="725030"/>
                    <a:pt x="742950" y="717550"/>
                    <a:pt x="749300" y="711200"/>
                  </a:cubicBezTo>
                  <a:cubicBezTo>
                    <a:pt x="751417" y="702733"/>
                    <a:pt x="751747" y="693606"/>
                    <a:pt x="755650" y="685800"/>
                  </a:cubicBezTo>
                  <a:cubicBezTo>
                    <a:pt x="762476" y="672148"/>
                    <a:pt x="772583" y="660400"/>
                    <a:pt x="781050" y="647700"/>
                  </a:cubicBezTo>
                  <a:cubicBezTo>
                    <a:pt x="822339" y="585766"/>
                    <a:pt x="757666" y="682014"/>
                    <a:pt x="812800" y="603250"/>
                  </a:cubicBezTo>
                  <a:cubicBezTo>
                    <a:pt x="850182" y="549847"/>
                    <a:pt x="823218" y="580132"/>
                    <a:pt x="863600" y="539750"/>
                  </a:cubicBezTo>
                  <a:cubicBezTo>
                    <a:pt x="874777" y="506220"/>
                    <a:pt x="866237" y="526269"/>
                    <a:pt x="895350" y="482600"/>
                  </a:cubicBezTo>
                  <a:cubicBezTo>
                    <a:pt x="899063" y="477031"/>
                    <a:pt x="899063" y="469702"/>
                    <a:pt x="901700" y="463550"/>
                  </a:cubicBezTo>
                  <a:cubicBezTo>
                    <a:pt x="905429" y="454849"/>
                    <a:pt x="909530" y="446267"/>
                    <a:pt x="914400" y="438150"/>
                  </a:cubicBezTo>
                  <a:cubicBezTo>
                    <a:pt x="922253" y="425062"/>
                    <a:pt x="931800" y="413049"/>
                    <a:pt x="939800" y="400050"/>
                  </a:cubicBezTo>
                  <a:cubicBezTo>
                    <a:pt x="948744" y="385516"/>
                    <a:pt x="956420" y="370233"/>
                    <a:pt x="965200" y="355600"/>
                  </a:cubicBezTo>
                  <a:cubicBezTo>
                    <a:pt x="969127" y="349056"/>
                    <a:pt x="974487" y="343376"/>
                    <a:pt x="977900" y="336550"/>
                  </a:cubicBezTo>
                  <a:cubicBezTo>
                    <a:pt x="980893" y="330563"/>
                    <a:pt x="981257" y="323487"/>
                    <a:pt x="984250" y="317500"/>
                  </a:cubicBezTo>
                  <a:cubicBezTo>
                    <a:pt x="987663" y="310674"/>
                    <a:pt x="993164" y="305076"/>
                    <a:pt x="996950" y="298450"/>
                  </a:cubicBezTo>
                  <a:cubicBezTo>
                    <a:pt x="1001646" y="290231"/>
                    <a:pt x="1004954" y="281269"/>
                    <a:pt x="1009650" y="273050"/>
                  </a:cubicBezTo>
                  <a:cubicBezTo>
                    <a:pt x="1013436" y="266424"/>
                    <a:pt x="1018937" y="260826"/>
                    <a:pt x="1022350" y="254000"/>
                  </a:cubicBezTo>
                  <a:cubicBezTo>
                    <a:pt x="1025343" y="248013"/>
                    <a:pt x="1025449" y="240801"/>
                    <a:pt x="1028700" y="234950"/>
                  </a:cubicBezTo>
                  <a:cubicBezTo>
                    <a:pt x="1036113" y="221607"/>
                    <a:pt x="1045633" y="209550"/>
                    <a:pt x="1054100" y="196850"/>
                  </a:cubicBezTo>
                  <a:lnTo>
                    <a:pt x="1079500" y="158750"/>
                  </a:lnTo>
                  <a:cubicBezTo>
                    <a:pt x="1083733" y="152400"/>
                    <a:pt x="1085850" y="143933"/>
                    <a:pt x="1092200" y="139700"/>
                  </a:cubicBezTo>
                  <a:lnTo>
                    <a:pt x="1111250" y="127000"/>
                  </a:lnTo>
                  <a:cubicBezTo>
                    <a:pt x="1121272" y="106957"/>
                    <a:pt x="1134025" y="78825"/>
                    <a:pt x="1149350" y="63500"/>
                  </a:cubicBezTo>
                  <a:lnTo>
                    <a:pt x="1187450" y="25400"/>
                  </a:lnTo>
                  <a:cubicBezTo>
                    <a:pt x="1193800" y="19050"/>
                    <a:pt x="1197981" y="9190"/>
                    <a:pt x="1206500" y="6350"/>
                  </a:cubicBezTo>
                  <a:lnTo>
                    <a:pt x="1225550" y="0"/>
                  </a:ln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8" name="Rectangle 47"/>
          <p:cNvSpPr/>
          <p:nvPr/>
        </p:nvSpPr>
        <p:spPr>
          <a:xfrm>
            <a:off x="4876800" y="2895600"/>
            <a:ext cx="2133600" cy="2895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endParaRPr>
          </a:p>
        </p:txBody>
      </p:sp>
      <p:cxnSp>
        <p:nvCxnSpPr>
          <p:cNvPr id="49" name="Straight Connector 48"/>
          <p:cNvCxnSpPr/>
          <p:nvPr/>
        </p:nvCxnSpPr>
        <p:spPr>
          <a:xfrm>
            <a:off x="5410200" y="3276600"/>
            <a:ext cx="0" cy="1905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410200" y="5181600"/>
            <a:ext cx="1371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4582674" y="4027926"/>
            <a:ext cx="1109984" cy="369332"/>
          </a:xfrm>
          <a:prstGeom prst="rect">
            <a:avLst/>
          </a:prstGeom>
          <a:noFill/>
        </p:spPr>
        <p:txBody>
          <a:bodyPr wrap="none" rtlCol="0">
            <a:spAutoFit/>
          </a:bodyPr>
          <a:lstStyle/>
          <a:p>
            <a:r>
              <a:rPr lang="en-US" dirty="0" smtClean="0">
                <a:solidFill>
                  <a:schemeClr val="bg1"/>
                </a:solidFill>
              </a:rPr>
              <a:t>Effect size</a:t>
            </a:r>
            <a:endParaRPr lang="en-US" dirty="0">
              <a:solidFill>
                <a:schemeClr val="bg1"/>
              </a:solidFill>
            </a:endParaRPr>
          </a:p>
        </p:txBody>
      </p:sp>
      <p:sp>
        <p:nvSpPr>
          <p:cNvPr id="52" name="TextBox 51"/>
          <p:cNvSpPr txBox="1"/>
          <p:nvPr/>
        </p:nvSpPr>
        <p:spPr>
          <a:xfrm>
            <a:off x="5943600" y="5257800"/>
            <a:ext cx="433132" cy="369332"/>
          </a:xfrm>
          <a:prstGeom prst="rect">
            <a:avLst/>
          </a:prstGeom>
          <a:noFill/>
        </p:spPr>
        <p:txBody>
          <a:bodyPr wrap="none" rtlCol="0">
            <a:spAutoFit/>
          </a:bodyPr>
          <a:lstStyle/>
          <a:p>
            <a:r>
              <a:rPr lang="en-US" dirty="0" smtClean="0">
                <a:solidFill>
                  <a:schemeClr val="bg1"/>
                </a:solidFill>
              </a:rPr>
              <a:t>FD</a:t>
            </a:r>
            <a:endParaRPr lang="en-US" dirty="0">
              <a:solidFill>
                <a:schemeClr val="bg1"/>
              </a:solidFill>
            </a:endParaRPr>
          </a:p>
        </p:txBody>
      </p:sp>
      <p:sp>
        <p:nvSpPr>
          <p:cNvPr id="55" name="Freeform 54"/>
          <p:cNvSpPr/>
          <p:nvPr/>
        </p:nvSpPr>
        <p:spPr>
          <a:xfrm>
            <a:off x="5524500" y="3733800"/>
            <a:ext cx="1225550" cy="1301750"/>
          </a:xfrm>
          <a:custGeom>
            <a:avLst/>
            <a:gdLst>
              <a:gd name="connsiteX0" fmla="*/ 0 w 1225550"/>
              <a:gd name="connsiteY0" fmla="*/ 1301750 h 1301750"/>
              <a:gd name="connsiteX1" fmla="*/ 12700 w 1225550"/>
              <a:gd name="connsiteY1" fmla="*/ 1257300 h 1301750"/>
              <a:gd name="connsiteX2" fmla="*/ 19050 w 1225550"/>
              <a:gd name="connsiteY2" fmla="*/ 1238250 h 1301750"/>
              <a:gd name="connsiteX3" fmla="*/ 38100 w 1225550"/>
              <a:gd name="connsiteY3" fmla="*/ 1219200 h 1301750"/>
              <a:gd name="connsiteX4" fmla="*/ 69850 w 1225550"/>
              <a:gd name="connsiteY4" fmla="*/ 1162050 h 1301750"/>
              <a:gd name="connsiteX5" fmla="*/ 76200 w 1225550"/>
              <a:gd name="connsiteY5" fmla="*/ 1143000 h 1301750"/>
              <a:gd name="connsiteX6" fmla="*/ 88900 w 1225550"/>
              <a:gd name="connsiteY6" fmla="*/ 1117600 h 1301750"/>
              <a:gd name="connsiteX7" fmla="*/ 107950 w 1225550"/>
              <a:gd name="connsiteY7" fmla="*/ 1098550 h 1301750"/>
              <a:gd name="connsiteX8" fmla="*/ 133350 w 1225550"/>
              <a:gd name="connsiteY8" fmla="*/ 1060450 h 1301750"/>
              <a:gd name="connsiteX9" fmla="*/ 165100 w 1225550"/>
              <a:gd name="connsiteY9" fmla="*/ 1016000 h 1301750"/>
              <a:gd name="connsiteX10" fmla="*/ 209550 w 1225550"/>
              <a:gd name="connsiteY10" fmla="*/ 958850 h 1301750"/>
              <a:gd name="connsiteX11" fmla="*/ 228600 w 1225550"/>
              <a:gd name="connsiteY11" fmla="*/ 939800 h 1301750"/>
              <a:gd name="connsiteX12" fmla="*/ 273050 w 1225550"/>
              <a:gd name="connsiteY12" fmla="*/ 920750 h 1301750"/>
              <a:gd name="connsiteX13" fmla="*/ 298450 w 1225550"/>
              <a:gd name="connsiteY13" fmla="*/ 908050 h 1301750"/>
              <a:gd name="connsiteX14" fmla="*/ 393700 w 1225550"/>
              <a:gd name="connsiteY14" fmla="*/ 895350 h 1301750"/>
              <a:gd name="connsiteX15" fmla="*/ 425450 w 1225550"/>
              <a:gd name="connsiteY15" fmla="*/ 889000 h 1301750"/>
              <a:gd name="connsiteX16" fmla="*/ 463550 w 1225550"/>
              <a:gd name="connsiteY16" fmla="*/ 882650 h 1301750"/>
              <a:gd name="connsiteX17" fmla="*/ 539750 w 1225550"/>
              <a:gd name="connsiteY17" fmla="*/ 850900 h 1301750"/>
              <a:gd name="connsiteX18" fmla="*/ 584200 w 1225550"/>
              <a:gd name="connsiteY18" fmla="*/ 825500 h 1301750"/>
              <a:gd name="connsiteX19" fmla="*/ 635000 w 1225550"/>
              <a:gd name="connsiteY19" fmla="*/ 812800 h 1301750"/>
              <a:gd name="connsiteX20" fmla="*/ 666750 w 1225550"/>
              <a:gd name="connsiteY20" fmla="*/ 774700 h 1301750"/>
              <a:gd name="connsiteX21" fmla="*/ 692150 w 1225550"/>
              <a:gd name="connsiteY21" fmla="*/ 762000 h 1301750"/>
              <a:gd name="connsiteX22" fmla="*/ 704850 w 1225550"/>
              <a:gd name="connsiteY22" fmla="*/ 742950 h 1301750"/>
              <a:gd name="connsiteX23" fmla="*/ 730250 w 1225550"/>
              <a:gd name="connsiteY23" fmla="*/ 730250 h 1301750"/>
              <a:gd name="connsiteX24" fmla="*/ 749300 w 1225550"/>
              <a:gd name="connsiteY24" fmla="*/ 711200 h 1301750"/>
              <a:gd name="connsiteX25" fmla="*/ 755650 w 1225550"/>
              <a:gd name="connsiteY25" fmla="*/ 685800 h 1301750"/>
              <a:gd name="connsiteX26" fmla="*/ 781050 w 1225550"/>
              <a:gd name="connsiteY26" fmla="*/ 647700 h 1301750"/>
              <a:gd name="connsiteX27" fmla="*/ 812800 w 1225550"/>
              <a:gd name="connsiteY27" fmla="*/ 603250 h 1301750"/>
              <a:gd name="connsiteX28" fmla="*/ 863600 w 1225550"/>
              <a:gd name="connsiteY28" fmla="*/ 539750 h 1301750"/>
              <a:gd name="connsiteX29" fmla="*/ 895350 w 1225550"/>
              <a:gd name="connsiteY29" fmla="*/ 482600 h 1301750"/>
              <a:gd name="connsiteX30" fmla="*/ 901700 w 1225550"/>
              <a:gd name="connsiteY30" fmla="*/ 463550 h 1301750"/>
              <a:gd name="connsiteX31" fmla="*/ 914400 w 1225550"/>
              <a:gd name="connsiteY31" fmla="*/ 438150 h 1301750"/>
              <a:gd name="connsiteX32" fmla="*/ 939800 w 1225550"/>
              <a:gd name="connsiteY32" fmla="*/ 400050 h 1301750"/>
              <a:gd name="connsiteX33" fmla="*/ 965200 w 1225550"/>
              <a:gd name="connsiteY33" fmla="*/ 355600 h 1301750"/>
              <a:gd name="connsiteX34" fmla="*/ 977900 w 1225550"/>
              <a:gd name="connsiteY34" fmla="*/ 336550 h 1301750"/>
              <a:gd name="connsiteX35" fmla="*/ 984250 w 1225550"/>
              <a:gd name="connsiteY35" fmla="*/ 317500 h 1301750"/>
              <a:gd name="connsiteX36" fmla="*/ 996950 w 1225550"/>
              <a:gd name="connsiteY36" fmla="*/ 298450 h 1301750"/>
              <a:gd name="connsiteX37" fmla="*/ 1009650 w 1225550"/>
              <a:gd name="connsiteY37" fmla="*/ 273050 h 1301750"/>
              <a:gd name="connsiteX38" fmla="*/ 1022350 w 1225550"/>
              <a:gd name="connsiteY38" fmla="*/ 254000 h 1301750"/>
              <a:gd name="connsiteX39" fmla="*/ 1028700 w 1225550"/>
              <a:gd name="connsiteY39" fmla="*/ 234950 h 1301750"/>
              <a:gd name="connsiteX40" fmla="*/ 1054100 w 1225550"/>
              <a:gd name="connsiteY40" fmla="*/ 196850 h 1301750"/>
              <a:gd name="connsiteX41" fmla="*/ 1079500 w 1225550"/>
              <a:gd name="connsiteY41" fmla="*/ 158750 h 1301750"/>
              <a:gd name="connsiteX42" fmla="*/ 1092200 w 1225550"/>
              <a:gd name="connsiteY42" fmla="*/ 139700 h 1301750"/>
              <a:gd name="connsiteX43" fmla="*/ 1111250 w 1225550"/>
              <a:gd name="connsiteY43" fmla="*/ 127000 h 1301750"/>
              <a:gd name="connsiteX44" fmla="*/ 1149350 w 1225550"/>
              <a:gd name="connsiteY44" fmla="*/ 63500 h 1301750"/>
              <a:gd name="connsiteX45" fmla="*/ 1187450 w 1225550"/>
              <a:gd name="connsiteY45" fmla="*/ 25400 h 1301750"/>
              <a:gd name="connsiteX46" fmla="*/ 1206500 w 1225550"/>
              <a:gd name="connsiteY46" fmla="*/ 6350 h 1301750"/>
              <a:gd name="connsiteX47" fmla="*/ 1225550 w 1225550"/>
              <a:gd name="connsiteY47" fmla="*/ 0 h 13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25550" h="1301750">
                <a:moveTo>
                  <a:pt x="0" y="1301750"/>
                </a:moveTo>
                <a:cubicBezTo>
                  <a:pt x="4233" y="1286933"/>
                  <a:pt x="8272" y="1272060"/>
                  <a:pt x="12700" y="1257300"/>
                </a:cubicBezTo>
                <a:cubicBezTo>
                  <a:pt x="14623" y="1250889"/>
                  <a:pt x="15337" y="1243819"/>
                  <a:pt x="19050" y="1238250"/>
                </a:cubicBezTo>
                <a:cubicBezTo>
                  <a:pt x="24031" y="1230778"/>
                  <a:pt x="31750" y="1225550"/>
                  <a:pt x="38100" y="1219200"/>
                </a:cubicBezTo>
                <a:cubicBezTo>
                  <a:pt x="49277" y="1185670"/>
                  <a:pt x="40737" y="1205719"/>
                  <a:pt x="69850" y="1162050"/>
                </a:cubicBezTo>
                <a:cubicBezTo>
                  <a:pt x="73563" y="1156481"/>
                  <a:pt x="73563" y="1149152"/>
                  <a:pt x="76200" y="1143000"/>
                </a:cubicBezTo>
                <a:cubicBezTo>
                  <a:pt x="79929" y="1134299"/>
                  <a:pt x="83398" y="1125303"/>
                  <a:pt x="88900" y="1117600"/>
                </a:cubicBezTo>
                <a:cubicBezTo>
                  <a:pt x="94120" y="1110292"/>
                  <a:pt x="102437" y="1105639"/>
                  <a:pt x="107950" y="1098550"/>
                </a:cubicBezTo>
                <a:cubicBezTo>
                  <a:pt x="117321" y="1086502"/>
                  <a:pt x="124883" y="1073150"/>
                  <a:pt x="133350" y="1060450"/>
                </a:cubicBezTo>
                <a:cubicBezTo>
                  <a:pt x="151921" y="1032594"/>
                  <a:pt x="141471" y="1047505"/>
                  <a:pt x="165100" y="1016000"/>
                </a:cubicBezTo>
                <a:cubicBezTo>
                  <a:pt x="177130" y="979911"/>
                  <a:pt x="166717" y="1001683"/>
                  <a:pt x="209550" y="958850"/>
                </a:cubicBezTo>
                <a:lnTo>
                  <a:pt x="228600" y="939800"/>
                </a:lnTo>
                <a:cubicBezTo>
                  <a:pt x="239130" y="929270"/>
                  <a:pt x="259768" y="926442"/>
                  <a:pt x="273050" y="920750"/>
                </a:cubicBezTo>
                <a:cubicBezTo>
                  <a:pt x="281751" y="917021"/>
                  <a:pt x="289383" y="910770"/>
                  <a:pt x="298450" y="908050"/>
                </a:cubicBezTo>
                <a:cubicBezTo>
                  <a:pt x="316579" y="902611"/>
                  <a:pt x="381630" y="897074"/>
                  <a:pt x="393700" y="895350"/>
                </a:cubicBezTo>
                <a:cubicBezTo>
                  <a:pt x="404384" y="893824"/>
                  <a:pt x="414831" y="890931"/>
                  <a:pt x="425450" y="889000"/>
                </a:cubicBezTo>
                <a:cubicBezTo>
                  <a:pt x="438118" y="886697"/>
                  <a:pt x="450850" y="884767"/>
                  <a:pt x="463550" y="882650"/>
                </a:cubicBezTo>
                <a:cubicBezTo>
                  <a:pt x="503318" y="869394"/>
                  <a:pt x="502195" y="871764"/>
                  <a:pt x="539750" y="850900"/>
                </a:cubicBezTo>
                <a:cubicBezTo>
                  <a:pt x="560653" y="839287"/>
                  <a:pt x="559445" y="833752"/>
                  <a:pt x="584200" y="825500"/>
                </a:cubicBezTo>
                <a:cubicBezTo>
                  <a:pt x="600759" y="819980"/>
                  <a:pt x="635000" y="812800"/>
                  <a:pt x="635000" y="812800"/>
                </a:cubicBezTo>
                <a:cubicBezTo>
                  <a:pt x="645127" y="797610"/>
                  <a:pt x="651193" y="785812"/>
                  <a:pt x="666750" y="774700"/>
                </a:cubicBezTo>
                <a:cubicBezTo>
                  <a:pt x="674453" y="769198"/>
                  <a:pt x="683683" y="766233"/>
                  <a:pt x="692150" y="762000"/>
                </a:cubicBezTo>
                <a:cubicBezTo>
                  <a:pt x="696383" y="755650"/>
                  <a:pt x="698987" y="747836"/>
                  <a:pt x="704850" y="742950"/>
                </a:cubicBezTo>
                <a:cubicBezTo>
                  <a:pt x="712122" y="736890"/>
                  <a:pt x="722547" y="735752"/>
                  <a:pt x="730250" y="730250"/>
                </a:cubicBezTo>
                <a:cubicBezTo>
                  <a:pt x="737558" y="725030"/>
                  <a:pt x="742950" y="717550"/>
                  <a:pt x="749300" y="711200"/>
                </a:cubicBezTo>
                <a:cubicBezTo>
                  <a:pt x="751417" y="702733"/>
                  <a:pt x="751747" y="693606"/>
                  <a:pt x="755650" y="685800"/>
                </a:cubicBezTo>
                <a:cubicBezTo>
                  <a:pt x="762476" y="672148"/>
                  <a:pt x="772583" y="660400"/>
                  <a:pt x="781050" y="647700"/>
                </a:cubicBezTo>
                <a:cubicBezTo>
                  <a:pt x="822339" y="585766"/>
                  <a:pt x="757666" y="682014"/>
                  <a:pt x="812800" y="603250"/>
                </a:cubicBezTo>
                <a:cubicBezTo>
                  <a:pt x="850182" y="549847"/>
                  <a:pt x="823218" y="580132"/>
                  <a:pt x="863600" y="539750"/>
                </a:cubicBezTo>
                <a:cubicBezTo>
                  <a:pt x="874777" y="506220"/>
                  <a:pt x="866237" y="526269"/>
                  <a:pt x="895350" y="482600"/>
                </a:cubicBezTo>
                <a:cubicBezTo>
                  <a:pt x="899063" y="477031"/>
                  <a:pt x="899063" y="469702"/>
                  <a:pt x="901700" y="463550"/>
                </a:cubicBezTo>
                <a:cubicBezTo>
                  <a:pt x="905429" y="454849"/>
                  <a:pt x="909530" y="446267"/>
                  <a:pt x="914400" y="438150"/>
                </a:cubicBezTo>
                <a:cubicBezTo>
                  <a:pt x="922253" y="425062"/>
                  <a:pt x="931800" y="413049"/>
                  <a:pt x="939800" y="400050"/>
                </a:cubicBezTo>
                <a:cubicBezTo>
                  <a:pt x="948744" y="385516"/>
                  <a:pt x="956420" y="370233"/>
                  <a:pt x="965200" y="355600"/>
                </a:cubicBezTo>
                <a:cubicBezTo>
                  <a:pt x="969127" y="349056"/>
                  <a:pt x="974487" y="343376"/>
                  <a:pt x="977900" y="336550"/>
                </a:cubicBezTo>
                <a:cubicBezTo>
                  <a:pt x="980893" y="330563"/>
                  <a:pt x="981257" y="323487"/>
                  <a:pt x="984250" y="317500"/>
                </a:cubicBezTo>
                <a:cubicBezTo>
                  <a:pt x="987663" y="310674"/>
                  <a:pt x="993164" y="305076"/>
                  <a:pt x="996950" y="298450"/>
                </a:cubicBezTo>
                <a:cubicBezTo>
                  <a:pt x="1001646" y="290231"/>
                  <a:pt x="1004954" y="281269"/>
                  <a:pt x="1009650" y="273050"/>
                </a:cubicBezTo>
                <a:cubicBezTo>
                  <a:pt x="1013436" y="266424"/>
                  <a:pt x="1018937" y="260826"/>
                  <a:pt x="1022350" y="254000"/>
                </a:cubicBezTo>
                <a:cubicBezTo>
                  <a:pt x="1025343" y="248013"/>
                  <a:pt x="1025449" y="240801"/>
                  <a:pt x="1028700" y="234950"/>
                </a:cubicBezTo>
                <a:cubicBezTo>
                  <a:pt x="1036113" y="221607"/>
                  <a:pt x="1045633" y="209550"/>
                  <a:pt x="1054100" y="196850"/>
                </a:cubicBezTo>
                <a:lnTo>
                  <a:pt x="1079500" y="158750"/>
                </a:lnTo>
                <a:cubicBezTo>
                  <a:pt x="1083733" y="152400"/>
                  <a:pt x="1085850" y="143933"/>
                  <a:pt x="1092200" y="139700"/>
                </a:cubicBezTo>
                <a:lnTo>
                  <a:pt x="1111250" y="127000"/>
                </a:lnTo>
                <a:cubicBezTo>
                  <a:pt x="1121272" y="106957"/>
                  <a:pt x="1134025" y="78825"/>
                  <a:pt x="1149350" y="63500"/>
                </a:cubicBezTo>
                <a:lnTo>
                  <a:pt x="1187450" y="25400"/>
                </a:lnTo>
                <a:cubicBezTo>
                  <a:pt x="1193800" y="19050"/>
                  <a:pt x="1197981" y="9190"/>
                  <a:pt x="1206500" y="6350"/>
                </a:cubicBezTo>
                <a:lnTo>
                  <a:pt x="1225550" y="0"/>
                </a:lnTo>
              </a:path>
            </a:pathLst>
          </a:cu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Arrow Connector 57"/>
          <p:cNvCxnSpPr>
            <a:stCxn id="64" idx="3"/>
            <a:endCxn id="63" idx="1"/>
          </p:cNvCxnSpPr>
          <p:nvPr/>
        </p:nvCxnSpPr>
        <p:spPr>
          <a:xfrm flipV="1">
            <a:off x="4800600" y="1888958"/>
            <a:ext cx="743680" cy="16042"/>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61" idx="2"/>
            <a:endCxn id="64" idx="0"/>
          </p:cNvCxnSpPr>
          <p:nvPr/>
        </p:nvCxnSpPr>
        <p:spPr>
          <a:xfrm>
            <a:off x="3619500" y="1022684"/>
            <a:ext cx="0" cy="501316"/>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2438400" y="76200"/>
            <a:ext cx="2362199" cy="946484"/>
          </a:xfrm>
          <a:prstGeom prst="rec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Original database</a:t>
            </a:r>
          </a:p>
          <a:p>
            <a:pPr algn="ctr"/>
            <a:r>
              <a:rPr lang="en-US" sz="1600" dirty="0" err="1" smtClean="0">
                <a:solidFill>
                  <a:schemeClr val="bg1"/>
                </a:solidFill>
              </a:rPr>
              <a:t>Cardinale</a:t>
            </a:r>
            <a:r>
              <a:rPr lang="en-US" sz="1600" dirty="0" smtClean="0">
                <a:solidFill>
                  <a:schemeClr val="bg1"/>
                </a:solidFill>
              </a:rPr>
              <a:t> et al. 2009</a:t>
            </a:r>
          </a:p>
          <a:p>
            <a:pPr algn="ctr"/>
            <a:r>
              <a:rPr lang="en-US" sz="1600" dirty="0" smtClean="0">
                <a:solidFill>
                  <a:schemeClr val="bg1"/>
                </a:solidFill>
              </a:rPr>
              <a:t>(193 studies)</a:t>
            </a:r>
            <a:endParaRPr lang="en-US" sz="1600" dirty="0">
              <a:solidFill>
                <a:schemeClr val="bg1"/>
              </a:solidFill>
            </a:endParaRPr>
          </a:p>
        </p:txBody>
      </p:sp>
      <p:sp>
        <p:nvSpPr>
          <p:cNvPr id="62" name="Rectangle 61"/>
          <p:cNvSpPr/>
          <p:nvPr/>
        </p:nvSpPr>
        <p:spPr>
          <a:xfrm>
            <a:off x="5562600" y="304800"/>
            <a:ext cx="3429000" cy="533400"/>
          </a:xfrm>
          <a:prstGeom prst="rec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Removed non-additive experiments</a:t>
            </a:r>
          </a:p>
          <a:p>
            <a:pPr algn="ctr"/>
            <a:r>
              <a:rPr lang="en-US" sz="1600" dirty="0" smtClean="0">
                <a:solidFill>
                  <a:schemeClr val="bg1"/>
                </a:solidFill>
              </a:rPr>
              <a:t>(24 studies)</a:t>
            </a:r>
            <a:endParaRPr lang="en-US" sz="1600" dirty="0">
              <a:solidFill>
                <a:schemeClr val="bg1"/>
              </a:solidFill>
            </a:endParaRPr>
          </a:p>
        </p:txBody>
      </p:sp>
      <p:sp>
        <p:nvSpPr>
          <p:cNvPr id="63" name="Rectangle 62"/>
          <p:cNvSpPr/>
          <p:nvPr/>
        </p:nvSpPr>
        <p:spPr>
          <a:xfrm>
            <a:off x="5544280" y="1415716"/>
            <a:ext cx="3447320" cy="946484"/>
          </a:xfrm>
          <a:prstGeom prst="rec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Removed studies missing information and unresolved taxonomy</a:t>
            </a:r>
          </a:p>
          <a:p>
            <a:pPr algn="ctr"/>
            <a:r>
              <a:rPr lang="en-US" sz="1600" dirty="0" smtClean="0">
                <a:solidFill>
                  <a:schemeClr val="bg1"/>
                </a:solidFill>
              </a:rPr>
              <a:t>(15 studies)</a:t>
            </a:r>
            <a:endParaRPr lang="en-US" sz="1600" dirty="0">
              <a:solidFill>
                <a:schemeClr val="bg1"/>
              </a:solidFill>
            </a:endParaRPr>
          </a:p>
        </p:txBody>
      </p:sp>
      <p:sp>
        <p:nvSpPr>
          <p:cNvPr id="64" name="Rectangle 63"/>
          <p:cNvSpPr/>
          <p:nvPr/>
        </p:nvSpPr>
        <p:spPr>
          <a:xfrm>
            <a:off x="2438400" y="1524000"/>
            <a:ext cx="2362200" cy="762000"/>
          </a:xfrm>
          <a:prstGeom prst="rec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Extracted species names</a:t>
            </a:r>
          </a:p>
          <a:p>
            <a:pPr algn="ctr"/>
            <a:r>
              <a:rPr lang="en-US" sz="1600" dirty="0" smtClean="0">
                <a:solidFill>
                  <a:schemeClr val="bg1"/>
                </a:solidFill>
              </a:rPr>
              <a:t>(169 studies)</a:t>
            </a:r>
            <a:endParaRPr lang="en-US" sz="1600" dirty="0">
              <a:solidFill>
                <a:schemeClr val="bg1"/>
              </a:solidFill>
            </a:endParaRPr>
          </a:p>
        </p:txBody>
      </p:sp>
      <p:cxnSp>
        <p:nvCxnSpPr>
          <p:cNvPr id="65" name="Straight Arrow Connector 64"/>
          <p:cNvCxnSpPr>
            <a:stCxn id="61" idx="3"/>
            <a:endCxn id="62" idx="1"/>
          </p:cNvCxnSpPr>
          <p:nvPr/>
        </p:nvCxnSpPr>
        <p:spPr>
          <a:xfrm>
            <a:off x="4800599" y="549442"/>
            <a:ext cx="762001" cy="22058"/>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4968085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p:cNvCxnSpPr>
            <a:stCxn id="35" idx="2"/>
            <a:endCxn id="29" idx="0"/>
          </p:cNvCxnSpPr>
          <p:nvPr/>
        </p:nvCxnSpPr>
        <p:spPr>
          <a:xfrm>
            <a:off x="1859354" y="1708484"/>
            <a:ext cx="7546" cy="2330116"/>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990600" y="762000"/>
            <a:ext cx="1737507" cy="946484"/>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a:t>
            </a:r>
            <a:r>
              <a:rPr lang="en-US" sz="1600" b="1" dirty="0" smtClean="0">
                <a:solidFill>
                  <a:schemeClr val="bg1"/>
                </a:solidFill>
              </a:rPr>
              <a:t>taxonomic matrix</a:t>
            </a:r>
          </a:p>
          <a:p>
            <a:pPr algn="ctr"/>
            <a:r>
              <a:rPr lang="en-US" sz="1600" dirty="0" smtClean="0">
                <a:solidFill>
                  <a:schemeClr val="bg1"/>
                </a:solidFill>
              </a:rPr>
              <a:t>(</a:t>
            </a:r>
            <a:r>
              <a:rPr lang="en-US" sz="1600" dirty="0" smtClean="0">
                <a:solidFill>
                  <a:schemeClr val="bg1"/>
                </a:solidFill>
              </a:rPr>
              <a:t>775 species</a:t>
            </a:r>
            <a:r>
              <a:rPr lang="en-US" sz="1600" dirty="0" smtClean="0">
                <a:solidFill>
                  <a:schemeClr val="bg1"/>
                </a:solidFill>
              </a:rPr>
              <a:t>)</a:t>
            </a:r>
            <a:endParaRPr lang="en-US" sz="1600" dirty="0">
              <a:solidFill>
                <a:schemeClr val="bg1"/>
              </a:solidFill>
            </a:endParaRPr>
          </a:p>
        </p:txBody>
      </p:sp>
      <p:cxnSp>
        <p:nvCxnSpPr>
          <p:cNvPr id="28" name="Straight Arrow Connector 27"/>
          <p:cNvCxnSpPr>
            <a:stCxn id="35" idx="2"/>
            <a:endCxn id="33" idx="0"/>
          </p:cNvCxnSpPr>
          <p:nvPr/>
        </p:nvCxnSpPr>
        <p:spPr>
          <a:xfrm>
            <a:off x="1859354" y="1708484"/>
            <a:ext cx="921946" cy="729916"/>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62000" y="4038600"/>
            <a:ext cx="2209800" cy="609600"/>
          </a:xfrm>
          <a:prstGeom prst="rect">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Build taxonomic trees (custom R script)</a:t>
            </a:r>
          </a:p>
        </p:txBody>
      </p:sp>
      <p:cxnSp>
        <p:nvCxnSpPr>
          <p:cNvPr id="31" name="Straight Arrow Connector 30"/>
          <p:cNvCxnSpPr>
            <a:stCxn id="34" idx="2"/>
            <a:endCxn id="29" idx="0"/>
          </p:cNvCxnSpPr>
          <p:nvPr/>
        </p:nvCxnSpPr>
        <p:spPr>
          <a:xfrm>
            <a:off x="952500" y="2971800"/>
            <a:ext cx="914400" cy="10668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209800" y="2438400"/>
            <a:ext cx="1143000" cy="533400"/>
          </a:xfrm>
          <a:prstGeom prst="rect">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bg1"/>
                </a:solidFill>
              </a:rPr>
              <a:t>Taxize</a:t>
            </a:r>
            <a:r>
              <a:rPr lang="en-US" sz="1400" dirty="0" smtClean="0">
                <a:solidFill>
                  <a:schemeClr val="bg1"/>
                </a:solidFill>
              </a:rPr>
              <a:t> R script</a:t>
            </a:r>
          </a:p>
        </p:txBody>
      </p:sp>
      <p:sp>
        <p:nvSpPr>
          <p:cNvPr id="34" name="Rectangle 33"/>
          <p:cNvSpPr/>
          <p:nvPr/>
        </p:nvSpPr>
        <p:spPr>
          <a:xfrm>
            <a:off x="381000" y="2438400"/>
            <a:ext cx="1143000" cy="533400"/>
          </a:xfrm>
          <a:prstGeom prst="rect">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Manual</a:t>
            </a:r>
          </a:p>
          <a:p>
            <a:pPr algn="ctr"/>
            <a:r>
              <a:rPr lang="en-US" sz="1400" dirty="0" smtClean="0">
                <a:solidFill>
                  <a:schemeClr val="bg1"/>
                </a:solidFill>
              </a:rPr>
              <a:t>entry</a:t>
            </a:r>
          </a:p>
        </p:txBody>
      </p:sp>
      <p:cxnSp>
        <p:nvCxnSpPr>
          <p:cNvPr id="36" name="Straight Arrow Connector 35"/>
          <p:cNvCxnSpPr>
            <a:stCxn id="33" idx="2"/>
            <a:endCxn id="29" idx="0"/>
          </p:cNvCxnSpPr>
          <p:nvPr/>
        </p:nvCxnSpPr>
        <p:spPr>
          <a:xfrm flipH="1">
            <a:off x="1866900" y="2971800"/>
            <a:ext cx="914400" cy="10668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5" idx="2"/>
            <a:endCxn id="34" idx="0"/>
          </p:cNvCxnSpPr>
          <p:nvPr/>
        </p:nvCxnSpPr>
        <p:spPr>
          <a:xfrm flipH="1">
            <a:off x="952500" y="1708484"/>
            <a:ext cx="906854" cy="729916"/>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600200" y="4495800"/>
            <a:ext cx="2438400" cy="13716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09600" y="5867400"/>
            <a:ext cx="2514600" cy="609600"/>
          </a:xfrm>
          <a:prstGeom prst="rect">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Extract taxonomic distances (custom R script)</a:t>
            </a:r>
          </a:p>
        </p:txBody>
      </p:sp>
      <p:pic>
        <p:nvPicPr>
          <p:cNvPr id="32" name="Picture 31" descr="Test_Rplot.png"/>
          <p:cNvPicPr>
            <a:picLocks noChangeAspect="1"/>
          </p:cNvPicPr>
          <p:nvPr/>
        </p:nvPicPr>
        <p:blipFill>
          <a:blip r:embed="rId3" cstate="print"/>
          <a:stretch>
            <a:fillRect/>
          </a:stretch>
        </p:blipFill>
        <p:spPr>
          <a:xfrm>
            <a:off x="4191000" y="0"/>
            <a:ext cx="3429000" cy="6858000"/>
          </a:xfrm>
          <a:prstGeom prst="rect">
            <a:avLst/>
          </a:prstGeom>
        </p:spPr>
      </p:pic>
      <p:sp>
        <p:nvSpPr>
          <p:cNvPr id="37" name="TextBox 36"/>
          <p:cNvSpPr txBox="1"/>
          <p:nvPr/>
        </p:nvSpPr>
        <p:spPr>
          <a:xfrm>
            <a:off x="7696200" y="5943600"/>
            <a:ext cx="1363578" cy="369332"/>
          </a:xfrm>
          <a:prstGeom prst="rect">
            <a:avLst/>
          </a:prstGeom>
          <a:noFill/>
        </p:spPr>
        <p:txBody>
          <a:bodyPr wrap="none" rtlCol="0">
            <a:spAutoFit/>
          </a:bodyPr>
          <a:lstStyle/>
          <a:p>
            <a:r>
              <a:rPr lang="en-US" dirty="0" smtClean="0"/>
              <a:t>Brown Algae</a:t>
            </a:r>
            <a:endParaRPr lang="en-US" dirty="0"/>
          </a:p>
        </p:txBody>
      </p:sp>
      <p:sp>
        <p:nvSpPr>
          <p:cNvPr id="39" name="TextBox 38"/>
          <p:cNvSpPr txBox="1"/>
          <p:nvPr/>
        </p:nvSpPr>
        <p:spPr>
          <a:xfrm>
            <a:off x="7696200" y="1295400"/>
            <a:ext cx="901272" cy="369332"/>
          </a:xfrm>
          <a:prstGeom prst="rect">
            <a:avLst/>
          </a:prstGeom>
          <a:noFill/>
        </p:spPr>
        <p:txBody>
          <a:bodyPr wrap="none" rtlCol="0">
            <a:spAutoFit/>
          </a:bodyPr>
          <a:lstStyle/>
          <a:p>
            <a:r>
              <a:rPr lang="en-US" dirty="0" smtClean="0"/>
              <a:t>Grasses</a:t>
            </a:r>
            <a:endParaRPr lang="en-US" dirty="0"/>
          </a:p>
        </p:txBody>
      </p:sp>
      <p:sp>
        <p:nvSpPr>
          <p:cNvPr id="42" name="TextBox 41"/>
          <p:cNvSpPr txBox="1"/>
          <p:nvPr/>
        </p:nvSpPr>
        <p:spPr>
          <a:xfrm>
            <a:off x="7696200" y="2438400"/>
            <a:ext cx="977832" cy="369332"/>
          </a:xfrm>
          <a:prstGeom prst="rect">
            <a:avLst/>
          </a:prstGeom>
          <a:noFill/>
        </p:spPr>
        <p:txBody>
          <a:bodyPr wrap="none" rtlCol="0">
            <a:spAutoFit/>
          </a:bodyPr>
          <a:lstStyle/>
          <a:p>
            <a:r>
              <a:rPr lang="en-US" dirty="0" err="1" smtClean="0"/>
              <a:t>Eudicots</a:t>
            </a:r>
            <a:endParaRPr lang="en-US" dirty="0"/>
          </a:p>
        </p:txBody>
      </p:sp>
      <p:sp>
        <p:nvSpPr>
          <p:cNvPr id="43" name="TextBox 42"/>
          <p:cNvSpPr txBox="1"/>
          <p:nvPr/>
        </p:nvSpPr>
        <p:spPr>
          <a:xfrm>
            <a:off x="7737884" y="4724400"/>
            <a:ext cx="1329916" cy="369332"/>
          </a:xfrm>
          <a:prstGeom prst="rect">
            <a:avLst/>
          </a:prstGeom>
          <a:noFill/>
        </p:spPr>
        <p:txBody>
          <a:bodyPr wrap="none" rtlCol="0">
            <a:spAutoFit/>
          </a:bodyPr>
          <a:lstStyle/>
          <a:p>
            <a:r>
              <a:rPr lang="en-US" dirty="0" smtClean="0"/>
              <a:t>Green Algae</a:t>
            </a:r>
            <a:endParaRPr lang="en-US" dirty="0"/>
          </a:p>
        </p:txBody>
      </p:sp>
      <p:sp>
        <p:nvSpPr>
          <p:cNvPr id="44" name="TextBox 43"/>
          <p:cNvSpPr txBox="1"/>
          <p:nvPr/>
        </p:nvSpPr>
        <p:spPr>
          <a:xfrm>
            <a:off x="7696200" y="4038600"/>
            <a:ext cx="1112484" cy="369332"/>
          </a:xfrm>
          <a:prstGeom prst="rect">
            <a:avLst/>
          </a:prstGeom>
          <a:noFill/>
        </p:spPr>
        <p:txBody>
          <a:bodyPr wrap="none" rtlCol="0">
            <a:spAutoFit/>
          </a:bodyPr>
          <a:lstStyle/>
          <a:p>
            <a:r>
              <a:rPr lang="en-US" dirty="0" smtClean="0"/>
              <a:t>Red Algae</a:t>
            </a:r>
            <a:endParaRPr lang="en-US" dirty="0"/>
          </a:p>
        </p:txBody>
      </p:sp>
      <p:sp>
        <p:nvSpPr>
          <p:cNvPr id="45" name="TextBox 44"/>
          <p:cNvSpPr txBox="1"/>
          <p:nvPr/>
        </p:nvSpPr>
        <p:spPr>
          <a:xfrm>
            <a:off x="7696200" y="533400"/>
            <a:ext cx="824585" cy="369332"/>
          </a:xfrm>
          <a:prstGeom prst="rect">
            <a:avLst/>
          </a:prstGeom>
          <a:noFill/>
        </p:spPr>
        <p:txBody>
          <a:bodyPr wrap="none" rtlCol="0">
            <a:spAutoFit/>
          </a:bodyPr>
          <a:lstStyle/>
          <a:p>
            <a:r>
              <a:rPr lang="en-US" dirty="0" smtClean="0"/>
              <a:t>Inverts</a:t>
            </a:r>
            <a:endParaRPr lang="en-US" dirty="0"/>
          </a:p>
        </p:txBody>
      </p:sp>
      <p:sp>
        <p:nvSpPr>
          <p:cNvPr id="46" name="TextBox 45"/>
          <p:cNvSpPr txBox="1"/>
          <p:nvPr/>
        </p:nvSpPr>
        <p:spPr>
          <a:xfrm>
            <a:off x="4495800" y="1524000"/>
            <a:ext cx="1066800" cy="523220"/>
          </a:xfrm>
          <a:prstGeom prst="rect">
            <a:avLst/>
          </a:prstGeom>
          <a:noFill/>
        </p:spPr>
        <p:txBody>
          <a:bodyPr wrap="square" rtlCol="0">
            <a:spAutoFit/>
          </a:bodyPr>
          <a:lstStyle/>
          <a:p>
            <a:endParaRPr lang="en-US" sz="1400" dirty="0" smtClean="0"/>
          </a:p>
          <a:p>
            <a:r>
              <a:rPr lang="en-US" sz="1400" dirty="0" smtClean="0"/>
              <a:t>monocot</a:t>
            </a:r>
            <a:endParaRPr lang="en-US" sz="1400" dirty="0"/>
          </a:p>
        </p:txBody>
      </p:sp>
      <p:sp>
        <p:nvSpPr>
          <p:cNvPr id="53" name="TextBox 52"/>
          <p:cNvSpPr txBox="1"/>
          <p:nvPr/>
        </p:nvSpPr>
        <p:spPr>
          <a:xfrm>
            <a:off x="7772400" y="5105400"/>
            <a:ext cx="601447" cy="369332"/>
          </a:xfrm>
          <a:prstGeom prst="rect">
            <a:avLst/>
          </a:prstGeom>
          <a:noFill/>
        </p:spPr>
        <p:txBody>
          <a:bodyPr wrap="none" rtlCol="0">
            <a:spAutoFit/>
          </a:bodyPr>
          <a:lstStyle/>
          <a:p>
            <a:r>
              <a:rPr lang="en-US" dirty="0" smtClean="0"/>
              <a:t>Flies</a:t>
            </a:r>
            <a:endParaRPr lang="en-US" dirty="0"/>
          </a:p>
        </p:txBody>
      </p:sp>
      <p:cxnSp>
        <p:nvCxnSpPr>
          <p:cNvPr id="54" name="Straight Arrow Connector 53"/>
          <p:cNvCxnSpPr>
            <a:stCxn id="29" idx="3"/>
          </p:cNvCxnSpPr>
          <p:nvPr/>
        </p:nvCxnSpPr>
        <p:spPr>
          <a:xfrm>
            <a:off x="2971800" y="4343400"/>
            <a:ext cx="1066800" cy="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28600" y="228600"/>
            <a:ext cx="3078663" cy="523220"/>
          </a:xfrm>
          <a:prstGeom prst="rect">
            <a:avLst/>
          </a:prstGeom>
          <a:noFill/>
        </p:spPr>
        <p:txBody>
          <a:bodyPr wrap="none" rtlCol="0">
            <a:spAutoFit/>
          </a:bodyPr>
          <a:lstStyle/>
          <a:p>
            <a:r>
              <a:rPr lang="en-US" sz="2800" dirty="0" smtClean="0"/>
              <a:t>Taxonomic Diversity</a:t>
            </a:r>
            <a:endParaRPr lang="en-US" sz="2800" dirty="0"/>
          </a:p>
        </p:txBody>
      </p:sp>
    </p:spTree>
    <p:extLst>
      <p:ext uri="{BB962C8B-B14F-4D97-AF65-F5344CB8AC3E}">
        <p14:creationId xmlns:p14="http://schemas.microsoft.com/office/powerpoint/2010/main" xmlns="" val="94968085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8 RENCI group photo.jpg"/>
          <p:cNvPicPr>
            <a:picLocks noChangeAspect="1"/>
          </p:cNvPicPr>
          <p:nvPr/>
        </p:nvPicPr>
        <p:blipFill>
          <a:blip r:embed="rId3" cstate="print"/>
          <a:srcRect t="13734" b="7501"/>
          <a:stretch>
            <a:fillRect/>
          </a:stretch>
        </p:blipFill>
        <p:spPr>
          <a:xfrm>
            <a:off x="0" y="2057400"/>
            <a:ext cx="9144000" cy="4800600"/>
          </a:xfrm>
          <a:prstGeom prst="rect">
            <a:avLst/>
          </a:prstGeom>
        </p:spPr>
      </p:pic>
      <p:sp>
        <p:nvSpPr>
          <p:cNvPr id="2" name="Rectangle 1"/>
          <p:cNvSpPr/>
          <p:nvPr/>
        </p:nvSpPr>
        <p:spPr>
          <a:xfrm>
            <a:off x="2590800" y="88374"/>
            <a:ext cx="6248400" cy="1892826"/>
          </a:xfrm>
          <a:prstGeom prst="rect">
            <a:avLst/>
          </a:prstGeom>
        </p:spPr>
        <p:txBody>
          <a:bodyPr wrap="square">
            <a:spAutoFit/>
          </a:bodyPr>
          <a:lstStyle/>
          <a:p>
            <a:pPr algn="ctr">
              <a:defRPr/>
            </a:pPr>
            <a:r>
              <a:rPr lang="en-US" sz="3200" b="1" dirty="0">
                <a:latin typeface="Bradley Hand ITC" panose="03070402050302030203" pitchFamily="66" charset="0"/>
              </a:rPr>
              <a:t>“The only people more foolish than two people falling in love are scientists starting a collaboration.”</a:t>
            </a:r>
          </a:p>
          <a:p>
            <a:pPr algn="ctr">
              <a:defRPr/>
            </a:pPr>
            <a:endParaRPr lang="en-US" sz="500" dirty="0">
              <a:latin typeface="Blackadder ITC" panose="04020505051007020D02" pitchFamily="82" charset="0"/>
            </a:endParaRPr>
          </a:p>
          <a:p>
            <a:pPr algn="ctr">
              <a:defRPr/>
            </a:pPr>
            <a:r>
              <a:rPr lang="en-US" sz="1600" dirty="0">
                <a:latin typeface="+mj-lt"/>
              </a:rPr>
              <a:t>- Bennett &amp; </a:t>
            </a:r>
            <a:r>
              <a:rPr lang="en-US" sz="1600" dirty="0" err="1">
                <a:latin typeface="+mj-lt"/>
              </a:rPr>
              <a:t>Gadlin</a:t>
            </a:r>
            <a:r>
              <a:rPr lang="en-US" sz="1600" dirty="0"/>
              <a:t>. (2012) J. </a:t>
            </a:r>
            <a:r>
              <a:rPr lang="en-US" sz="1600" dirty="0" err="1"/>
              <a:t>Investig</a:t>
            </a:r>
            <a:r>
              <a:rPr lang="en-US" sz="1600" dirty="0"/>
              <a:t>. Med. 60(5): 768–775.</a:t>
            </a:r>
            <a:endParaRPr lang="en-US" sz="1600" dirty="0">
              <a:latin typeface="+mj-lt"/>
            </a:endParaRPr>
          </a:p>
        </p:txBody>
      </p:sp>
      <p:pic>
        <p:nvPicPr>
          <p:cNvPr id="3" name="Picture 3"/>
          <p:cNvPicPr>
            <a:picLocks noChangeAspect="1"/>
          </p:cNvPicPr>
          <p:nvPr/>
        </p:nvPicPr>
        <p:blipFill>
          <a:blip r:embed="rId4" cstate="print"/>
          <a:srcRect/>
          <a:stretch>
            <a:fillRect/>
          </a:stretch>
        </p:blipFill>
        <p:spPr bwMode="auto">
          <a:xfrm>
            <a:off x="228600" y="188851"/>
            <a:ext cx="2133600" cy="156374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ight Brace 33"/>
          <p:cNvSpPr/>
          <p:nvPr/>
        </p:nvSpPr>
        <p:spPr>
          <a:xfrm>
            <a:off x="4343400" y="2438400"/>
            <a:ext cx="685800" cy="3657600"/>
          </a:xfrm>
          <a:prstGeom prst="rightBrace">
            <a:avLst>
              <a:gd name="adj1" fmla="val 8333"/>
              <a:gd name="adj2" fmla="val 19535"/>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Rectangle 52"/>
          <p:cNvSpPr/>
          <p:nvPr/>
        </p:nvSpPr>
        <p:spPr>
          <a:xfrm>
            <a:off x="5105400" y="2743200"/>
            <a:ext cx="1737507" cy="946484"/>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trait matrix</a:t>
            </a:r>
          </a:p>
        </p:txBody>
      </p:sp>
      <p:cxnSp>
        <p:nvCxnSpPr>
          <p:cNvPr id="54" name="Straight Arrow Connector 53"/>
          <p:cNvCxnSpPr>
            <a:stCxn id="45" idx="3"/>
            <a:endCxn id="36" idx="0"/>
          </p:cNvCxnSpPr>
          <p:nvPr/>
        </p:nvCxnSpPr>
        <p:spPr>
          <a:xfrm>
            <a:off x="2118507" y="1485900"/>
            <a:ext cx="1264847" cy="8763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410200" y="4191000"/>
            <a:ext cx="2133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Extract distance measures</a:t>
            </a:r>
          </a:p>
        </p:txBody>
      </p:sp>
      <p:cxnSp>
        <p:nvCxnSpPr>
          <p:cNvPr id="57" name="Straight Arrow Connector 56"/>
          <p:cNvCxnSpPr>
            <a:stCxn id="53" idx="2"/>
            <a:endCxn id="56" idx="0"/>
          </p:cNvCxnSpPr>
          <p:nvPr/>
        </p:nvCxnSpPr>
        <p:spPr>
          <a:xfrm>
            <a:off x="5974154" y="3689684"/>
            <a:ext cx="502846" cy="501316"/>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514600" y="3429000"/>
            <a:ext cx="1737507" cy="6858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Decide upon suite of  traits</a:t>
            </a:r>
            <a:endParaRPr lang="en-US" sz="1600" dirty="0">
              <a:solidFill>
                <a:schemeClr val="bg1"/>
              </a:solidFill>
            </a:endParaRPr>
          </a:p>
        </p:txBody>
      </p:sp>
      <p:sp>
        <p:nvSpPr>
          <p:cNvPr id="28" name="Rectangle 27"/>
          <p:cNvSpPr/>
          <p:nvPr/>
        </p:nvSpPr>
        <p:spPr>
          <a:xfrm>
            <a:off x="2514600" y="4572000"/>
            <a:ext cx="1752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Extract / collate data</a:t>
            </a:r>
            <a:endParaRPr lang="en-US" sz="1600" dirty="0">
              <a:solidFill>
                <a:schemeClr val="bg1"/>
              </a:solidFill>
            </a:endParaRPr>
          </a:p>
        </p:txBody>
      </p:sp>
      <p:sp>
        <p:nvSpPr>
          <p:cNvPr id="29" name="Rectangle 28"/>
          <p:cNvSpPr/>
          <p:nvPr/>
        </p:nvSpPr>
        <p:spPr>
          <a:xfrm>
            <a:off x="2514600" y="5562600"/>
            <a:ext cx="1752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Integrate &amp; revise</a:t>
            </a:r>
            <a:endParaRPr lang="en-US" sz="1600" dirty="0">
              <a:solidFill>
                <a:schemeClr val="bg1"/>
              </a:solidFill>
            </a:endParaRPr>
          </a:p>
        </p:txBody>
      </p:sp>
      <p:cxnSp>
        <p:nvCxnSpPr>
          <p:cNvPr id="31" name="Straight Arrow Connector 30"/>
          <p:cNvCxnSpPr/>
          <p:nvPr/>
        </p:nvCxnSpPr>
        <p:spPr>
          <a:xfrm>
            <a:off x="3352800" y="4191000"/>
            <a:ext cx="0" cy="457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352800" y="5181600"/>
            <a:ext cx="0" cy="457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514600" y="2362200"/>
            <a:ext cx="1737507" cy="6858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Explore </a:t>
            </a:r>
            <a:r>
              <a:rPr lang="en-US" sz="1600" dirty="0" err="1" smtClean="0">
                <a:solidFill>
                  <a:schemeClr val="bg1"/>
                </a:solidFill>
              </a:rPr>
              <a:t>taxa</a:t>
            </a:r>
            <a:r>
              <a:rPr lang="en-US" sz="1600" dirty="0" smtClean="0">
                <a:solidFill>
                  <a:schemeClr val="bg1"/>
                </a:solidFill>
              </a:rPr>
              <a:t> list</a:t>
            </a:r>
            <a:endParaRPr lang="en-US" sz="1600" dirty="0">
              <a:solidFill>
                <a:schemeClr val="bg1"/>
              </a:solidFill>
            </a:endParaRPr>
          </a:p>
        </p:txBody>
      </p:sp>
      <p:cxnSp>
        <p:nvCxnSpPr>
          <p:cNvPr id="38" name="Straight Arrow Connector 37"/>
          <p:cNvCxnSpPr/>
          <p:nvPr/>
        </p:nvCxnSpPr>
        <p:spPr>
          <a:xfrm>
            <a:off x="3352800" y="3048000"/>
            <a:ext cx="0" cy="457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33400" y="3581400"/>
            <a:ext cx="1524000" cy="3810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Body size</a:t>
            </a:r>
            <a:endParaRPr lang="en-US" sz="1600" dirty="0">
              <a:solidFill>
                <a:schemeClr val="bg1"/>
              </a:solidFill>
            </a:endParaRPr>
          </a:p>
        </p:txBody>
      </p:sp>
      <p:sp>
        <p:nvSpPr>
          <p:cNvPr id="24" name="Rectangle 23"/>
          <p:cNvSpPr/>
          <p:nvPr/>
        </p:nvSpPr>
        <p:spPr>
          <a:xfrm>
            <a:off x="533400" y="4038600"/>
            <a:ext cx="1524000" cy="3810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Growth rate</a:t>
            </a:r>
            <a:endParaRPr lang="en-US" sz="1600" dirty="0">
              <a:solidFill>
                <a:schemeClr val="bg1"/>
              </a:solidFill>
            </a:endParaRPr>
          </a:p>
        </p:txBody>
      </p:sp>
      <p:sp>
        <p:nvSpPr>
          <p:cNvPr id="27" name="Rectangle 26"/>
          <p:cNvSpPr/>
          <p:nvPr/>
        </p:nvSpPr>
        <p:spPr>
          <a:xfrm>
            <a:off x="533400" y="5562600"/>
            <a:ext cx="1524000" cy="4572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Reproductive output</a:t>
            </a:r>
            <a:endParaRPr lang="en-US" sz="1600" dirty="0">
              <a:solidFill>
                <a:schemeClr val="bg1"/>
              </a:solidFill>
            </a:endParaRPr>
          </a:p>
        </p:txBody>
      </p:sp>
      <p:sp>
        <p:nvSpPr>
          <p:cNvPr id="30" name="Rectangle 29"/>
          <p:cNvSpPr/>
          <p:nvPr/>
        </p:nvSpPr>
        <p:spPr>
          <a:xfrm>
            <a:off x="533400" y="4495800"/>
            <a:ext cx="1524000" cy="4572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Generation time</a:t>
            </a:r>
            <a:endParaRPr lang="en-US" sz="1600" dirty="0">
              <a:solidFill>
                <a:schemeClr val="bg1"/>
              </a:solidFill>
            </a:endParaRPr>
          </a:p>
        </p:txBody>
      </p:sp>
      <p:sp>
        <p:nvSpPr>
          <p:cNvPr id="32" name="Rectangle 31"/>
          <p:cNvSpPr/>
          <p:nvPr/>
        </p:nvSpPr>
        <p:spPr>
          <a:xfrm>
            <a:off x="533400" y="5029200"/>
            <a:ext cx="1524000" cy="4572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Reproductive mode</a:t>
            </a:r>
            <a:endParaRPr lang="en-US" sz="1600" dirty="0">
              <a:solidFill>
                <a:schemeClr val="bg1"/>
              </a:solidFill>
            </a:endParaRPr>
          </a:p>
        </p:txBody>
      </p:sp>
      <p:sp>
        <p:nvSpPr>
          <p:cNvPr id="35" name="Right Brace 34"/>
          <p:cNvSpPr/>
          <p:nvPr/>
        </p:nvSpPr>
        <p:spPr>
          <a:xfrm>
            <a:off x="2057400" y="3581400"/>
            <a:ext cx="381000" cy="2362200"/>
          </a:xfrm>
          <a:prstGeom prst="rightBrace">
            <a:avLst>
              <a:gd name="adj1" fmla="val 8333"/>
              <a:gd name="adj2" fmla="val 9530"/>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p:cNvSpPr/>
          <p:nvPr/>
        </p:nvSpPr>
        <p:spPr>
          <a:xfrm>
            <a:off x="6172200" y="5486400"/>
            <a:ext cx="2133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Build functional trees</a:t>
            </a:r>
          </a:p>
        </p:txBody>
      </p:sp>
      <p:cxnSp>
        <p:nvCxnSpPr>
          <p:cNvPr id="39" name="Straight Arrow Connector 38"/>
          <p:cNvCxnSpPr>
            <a:stCxn id="56" idx="2"/>
            <a:endCxn id="37" idx="0"/>
          </p:cNvCxnSpPr>
          <p:nvPr/>
        </p:nvCxnSpPr>
        <p:spPr>
          <a:xfrm>
            <a:off x="6477000" y="4800600"/>
            <a:ext cx="762000" cy="685800"/>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81000" y="1066800"/>
            <a:ext cx="1737507" cy="8382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a:t>
            </a:r>
            <a:r>
              <a:rPr lang="en-US" sz="1600" dirty="0" smtClean="0">
                <a:solidFill>
                  <a:schemeClr val="bg1"/>
                </a:solidFill>
              </a:rPr>
              <a:t>functional matrix</a:t>
            </a:r>
            <a:endParaRPr lang="en-US" sz="1600" dirty="0">
              <a:solidFill>
                <a:schemeClr val="bg1"/>
              </a:solidFill>
            </a:endParaRPr>
          </a:p>
        </p:txBody>
      </p:sp>
      <p:sp>
        <p:nvSpPr>
          <p:cNvPr id="47" name="TextBox 46"/>
          <p:cNvSpPr txBox="1"/>
          <p:nvPr/>
        </p:nvSpPr>
        <p:spPr>
          <a:xfrm>
            <a:off x="228600" y="228600"/>
            <a:ext cx="3058786" cy="523220"/>
          </a:xfrm>
          <a:prstGeom prst="rect">
            <a:avLst/>
          </a:prstGeom>
          <a:noFill/>
        </p:spPr>
        <p:txBody>
          <a:bodyPr wrap="none" rtlCol="0">
            <a:spAutoFit/>
          </a:bodyPr>
          <a:lstStyle/>
          <a:p>
            <a:r>
              <a:rPr lang="en-US" sz="2800" dirty="0" smtClean="0"/>
              <a:t>Functional Diversity</a:t>
            </a:r>
            <a:endParaRPr lang="en-US" sz="2800" dirty="0"/>
          </a:p>
        </p:txBody>
      </p:sp>
      <p:pic>
        <p:nvPicPr>
          <p:cNvPr id="50" name="Picture 49" descr="8-8 group work.jpg"/>
          <p:cNvPicPr>
            <a:picLocks noChangeAspect="1"/>
          </p:cNvPicPr>
          <p:nvPr/>
        </p:nvPicPr>
        <p:blipFill>
          <a:blip r:embed="rId3" cstate="print"/>
          <a:stretch>
            <a:fillRect/>
          </a:stretch>
        </p:blipFill>
        <p:spPr>
          <a:xfrm>
            <a:off x="5638800" y="304800"/>
            <a:ext cx="2895600" cy="1930400"/>
          </a:xfrm>
          <a:prstGeom prst="rect">
            <a:avLst/>
          </a:prstGeom>
        </p:spPr>
      </p:pic>
    </p:spTree>
    <p:extLst>
      <p:ext uri="{BB962C8B-B14F-4D97-AF65-F5344CB8AC3E}">
        <p14:creationId xmlns:p14="http://schemas.microsoft.com/office/powerpoint/2010/main" xmlns="" val="94968085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ight Brace 33"/>
          <p:cNvSpPr/>
          <p:nvPr/>
        </p:nvSpPr>
        <p:spPr>
          <a:xfrm>
            <a:off x="4343400" y="2438400"/>
            <a:ext cx="685800" cy="3657600"/>
          </a:xfrm>
          <a:prstGeom prst="rightBrace">
            <a:avLst>
              <a:gd name="adj1" fmla="val 8333"/>
              <a:gd name="adj2" fmla="val 19535"/>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Rectangle 52"/>
          <p:cNvSpPr/>
          <p:nvPr/>
        </p:nvSpPr>
        <p:spPr>
          <a:xfrm>
            <a:off x="5105400" y="2743200"/>
            <a:ext cx="1737507" cy="946484"/>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trait matrix</a:t>
            </a:r>
          </a:p>
        </p:txBody>
      </p:sp>
      <p:cxnSp>
        <p:nvCxnSpPr>
          <p:cNvPr id="54" name="Straight Arrow Connector 53"/>
          <p:cNvCxnSpPr>
            <a:stCxn id="45" idx="3"/>
            <a:endCxn id="36" idx="0"/>
          </p:cNvCxnSpPr>
          <p:nvPr/>
        </p:nvCxnSpPr>
        <p:spPr>
          <a:xfrm>
            <a:off x="2118507" y="1485900"/>
            <a:ext cx="1264847" cy="8763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410200" y="4191000"/>
            <a:ext cx="2133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Extract distance measures</a:t>
            </a:r>
          </a:p>
        </p:txBody>
      </p:sp>
      <p:cxnSp>
        <p:nvCxnSpPr>
          <p:cNvPr id="57" name="Straight Arrow Connector 56"/>
          <p:cNvCxnSpPr>
            <a:stCxn id="53" idx="2"/>
            <a:endCxn id="56" idx="0"/>
          </p:cNvCxnSpPr>
          <p:nvPr/>
        </p:nvCxnSpPr>
        <p:spPr>
          <a:xfrm>
            <a:off x="5974154" y="3689684"/>
            <a:ext cx="502846" cy="501316"/>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514600" y="3429000"/>
            <a:ext cx="1737507" cy="6858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Decide upon suite of  traits</a:t>
            </a:r>
            <a:endParaRPr lang="en-US" sz="1600" dirty="0">
              <a:solidFill>
                <a:schemeClr val="bg1"/>
              </a:solidFill>
            </a:endParaRPr>
          </a:p>
        </p:txBody>
      </p:sp>
      <p:sp>
        <p:nvSpPr>
          <p:cNvPr id="28" name="Rectangle 27"/>
          <p:cNvSpPr/>
          <p:nvPr/>
        </p:nvSpPr>
        <p:spPr>
          <a:xfrm>
            <a:off x="2514600" y="4572000"/>
            <a:ext cx="1752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Extract / collate data</a:t>
            </a:r>
            <a:endParaRPr lang="en-US" sz="1600" dirty="0">
              <a:solidFill>
                <a:schemeClr val="bg1"/>
              </a:solidFill>
            </a:endParaRPr>
          </a:p>
        </p:txBody>
      </p:sp>
      <p:sp>
        <p:nvSpPr>
          <p:cNvPr id="29" name="Rectangle 28"/>
          <p:cNvSpPr/>
          <p:nvPr/>
        </p:nvSpPr>
        <p:spPr>
          <a:xfrm>
            <a:off x="2514600" y="5562600"/>
            <a:ext cx="1752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Integrate &amp; revise</a:t>
            </a:r>
            <a:endParaRPr lang="en-US" sz="1600" dirty="0">
              <a:solidFill>
                <a:schemeClr val="bg1"/>
              </a:solidFill>
            </a:endParaRPr>
          </a:p>
        </p:txBody>
      </p:sp>
      <p:cxnSp>
        <p:nvCxnSpPr>
          <p:cNvPr id="31" name="Straight Arrow Connector 30"/>
          <p:cNvCxnSpPr/>
          <p:nvPr/>
        </p:nvCxnSpPr>
        <p:spPr>
          <a:xfrm>
            <a:off x="3352800" y="4191000"/>
            <a:ext cx="0" cy="457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352800" y="5181600"/>
            <a:ext cx="0" cy="457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514600" y="2362200"/>
            <a:ext cx="1737507" cy="6858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Explore </a:t>
            </a:r>
            <a:r>
              <a:rPr lang="en-US" sz="1600" dirty="0" err="1" smtClean="0">
                <a:solidFill>
                  <a:schemeClr val="bg1"/>
                </a:solidFill>
              </a:rPr>
              <a:t>taxa</a:t>
            </a:r>
            <a:r>
              <a:rPr lang="en-US" sz="1600" dirty="0" smtClean="0">
                <a:solidFill>
                  <a:schemeClr val="bg1"/>
                </a:solidFill>
              </a:rPr>
              <a:t> list</a:t>
            </a:r>
            <a:endParaRPr lang="en-US" sz="1600" dirty="0">
              <a:solidFill>
                <a:schemeClr val="bg1"/>
              </a:solidFill>
            </a:endParaRPr>
          </a:p>
        </p:txBody>
      </p:sp>
      <p:cxnSp>
        <p:nvCxnSpPr>
          <p:cNvPr id="38" name="Straight Arrow Connector 37"/>
          <p:cNvCxnSpPr/>
          <p:nvPr/>
        </p:nvCxnSpPr>
        <p:spPr>
          <a:xfrm>
            <a:off x="3352800" y="3048000"/>
            <a:ext cx="0" cy="457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33400" y="3581400"/>
            <a:ext cx="1524000" cy="3810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Body size</a:t>
            </a:r>
            <a:endParaRPr lang="en-US" sz="1600" dirty="0">
              <a:solidFill>
                <a:schemeClr val="bg1"/>
              </a:solidFill>
            </a:endParaRPr>
          </a:p>
        </p:txBody>
      </p:sp>
      <p:sp>
        <p:nvSpPr>
          <p:cNvPr id="24" name="Rectangle 23"/>
          <p:cNvSpPr/>
          <p:nvPr/>
        </p:nvSpPr>
        <p:spPr>
          <a:xfrm>
            <a:off x="533400" y="4038600"/>
            <a:ext cx="1524000" cy="3810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Growth rate</a:t>
            </a:r>
            <a:endParaRPr lang="en-US" sz="1600" dirty="0">
              <a:solidFill>
                <a:schemeClr val="bg1"/>
              </a:solidFill>
            </a:endParaRPr>
          </a:p>
        </p:txBody>
      </p:sp>
      <p:sp>
        <p:nvSpPr>
          <p:cNvPr id="27" name="Rectangle 26"/>
          <p:cNvSpPr/>
          <p:nvPr/>
        </p:nvSpPr>
        <p:spPr>
          <a:xfrm>
            <a:off x="533400" y="5562600"/>
            <a:ext cx="1524000" cy="4572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Reproductive output</a:t>
            </a:r>
            <a:endParaRPr lang="en-US" sz="1600" dirty="0">
              <a:solidFill>
                <a:schemeClr val="bg1"/>
              </a:solidFill>
            </a:endParaRPr>
          </a:p>
        </p:txBody>
      </p:sp>
      <p:sp>
        <p:nvSpPr>
          <p:cNvPr id="30" name="Rectangle 29"/>
          <p:cNvSpPr/>
          <p:nvPr/>
        </p:nvSpPr>
        <p:spPr>
          <a:xfrm>
            <a:off x="533400" y="4495800"/>
            <a:ext cx="1524000" cy="4572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Generation time</a:t>
            </a:r>
            <a:endParaRPr lang="en-US" sz="1600" dirty="0">
              <a:solidFill>
                <a:schemeClr val="bg1"/>
              </a:solidFill>
            </a:endParaRPr>
          </a:p>
        </p:txBody>
      </p:sp>
      <p:sp>
        <p:nvSpPr>
          <p:cNvPr id="32" name="Rectangle 31"/>
          <p:cNvSpPr/>
          <p:nvPr/>
        </p:nvSpPr>
        <p:spPr>
          <a:xfrm>
            <a:off x="533400" y="5029200"/>
            <a:ext cx="1524000" cy="4572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Reproductive mode</a:t>
            </a:r>
            <a:endParaRPr lang="en-US" sz="1600" dirty="0">
              <a:solidFill>
                <a:schemeClr val="bg1"/>
              </a:solidFill>
            </a:endParaRPr>
          </a:p>
        </p:txBody>
      </p:sp>
      <p:sp>
        <p:nvSpPr>
          <p:cNvPr id="35" name="Right Brace 34"/>
          <p:cNvSpPr/>
          <p:nvPr/>
        </p:nvSpPr>
        <p:spPr>
          <a:xfrm>
            <a:off x="2057400" y="3581400"/>
            <a:ext cx="381000" cy="2362200"/>
          </a:xfrm>
          <a:prstGeom prst="rightBrace">
            <a:avLst>
              <a:gd name="adj1" fmla="val 8333"/>
              <a:gd name="adj2" fmla="val 9530"/>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p:cNvSpPr/>
          <p:nvPr/>
        </p:nvSpPr>
        <p:spPr>
          <a:xfrm>
            <a:off x="6172200" y="5486400"/>
            <a:ext cx="2133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Build functional trees</a:t>
            </a:r>
          </a:p>
        </p:txBody>
      </p:sp>
      <p:cxnSp>
        <p:nvCxnSpPr>
          <p:cNvPr id="39" name="Straight Arrow Connector 38"/>
          <p:cNvCxnSpPr>
            <a:stCxn id="56" idx="2"/>
            <a:endCxn id="37" idx="0"/>
          </p:cNvCxnSpPr>
          <p:nvPr/>
        </p:nvCxnSpPr>
        <p:spPr>
          <a:xfrm>
            <a:off x="6477000" y="4800600"/>
            <a:ext cx="762000" cy="685800"/>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81000" y="1066800"/>
            <a:ext cx="1737507" cy="8382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a:t>
            </a:r>
            <a:r>
              <a:rPr lang="en-US" sz="1600" dirty="0" smtClean="0">
                <a:solidFill>
                  <a:schemeClr val="bg1"/>
                </a:solidFill>
              </a:rPr>
              <a:t>functional matrix</a:t>
            </a:r>
            <a:endParaRPr lang="en-US" sz="1600" dirty="0">
              <a:solidFill>
                <a:schemeClr val="bg1"/>
              </a:solidFill>
            </a:endParaRPr>
          </a:p>
        </p:txBody>
      </p:sp>
      <p:sp>
        <p:nvSpPr>
          <p:cNvPr id="47" name="TextBox 46"/>
          <p:cNvSpPr txBox="1"/>
          <p:nvPr/>
        </p:nvSpPr>
        <p:spPr>
          <a:xfrm>
            <a:off x="228600" y="228600"/>
            <a:ext cx="3058786" cy="523220"/>
          </a:xfrm>
          <a:prstGeom prst="rect">
            <a:avLst/>
          </a:prstGeom>
          <a:noFill/>
        </p:spPr>
        <p:txBody>
          <a:bodyPr wrap="none" rtlCol="0">
            <a:spAutoFit/>
          </a:bodyPr>
          <a:lstStyle/>
          <a:p>
            <a:r>
              <a:rPr lang="en-US" sz="2800" dirty="0" smtClean="0"/>
              <a:t>Functional Diversity</a:t>
            </a:r>
            <a:endParaRPr lang="en-US" sz="2800" dirty="0"/>
          </a:p>
        </p:txBody>
      </p:sp>
      <p:sp>
        <p:nvSpPr>
          <p:cNvPr id="25" name="TextBox 24"/>
          <p:cNvSpPr txBox="1"/>
          <p:nvPr/>
        </p:nvSpPr>
        <p:spPr>
          <a:xfrm>
            <a:off x="180192" y="2377619"/>
            <a:ext cx="2182008" cy="4708981"/>
          </a:xfrm>
          <a:prstGeom prst="rect">
            <a:avLst/>
          </a:prstGeom>
          <a:noFill/>
        </p:spPr>
        <p:txBody>
          <a:bodyPr wrap="none" rtlCol="0">
            <a:spAutoFit/>
          </a:bodyPr>
          <a:lstStyle/>
          <a:p>
            <a:r>
              <a:rPr lang="en-US" sz="30000" dirty="0" smtClean="0">
                <a:solidFill>
                  <a:srgbClr val="FF0000"/>
                </a:solidFill>
              </a:rPr>
              <a:t>X</a:t>
            </a:r>
            <a:endParaRPr lang="en-US" sz="30000" dirty="0">
              <a:solidFill>
                <a:srgbClr val="FF0000"/>
              </a:solidFill>
            </a:endParaRPr>
          </a:p>
        </p:txBody>
      </p:sp>
      <p:sp>
        <p:nvSpPr>
          <p:cNvPr id="40" name="TextBox 39"/>
          <p:cNvSpPr txBox="1"/>
          <p:nvPr/>
        </p:nvSpPr>
        <p:spPr>
          <a:xfrm>
            <a:off x="4191000" y="381000"/>
            <a:ext cx="4191000" cy="1384995"/>
          </a:xfrm>
          <a:prstGeom prst="rect">
            <a:avLst/>
          </a:prstGeom>
          <a:noFill/>
        </p:spPr>
        <p:txBody>
          <a:bodyPr wrap="square" rtlCol="0">
            <a:spAutoFit/>
          </a:bodyPr>
          <a:lstStyle/>
          <a:p>
            <a:pPr algn="ctr"/>
            <a:r>
              <a:rPr lang="en-US" sz="2800" dirty="0" smtClean="0"/>
              <a:t>For 10 studies (82 species), full trait set found for </a:t>
            </a:r>
            <a:br>
              <a:rPr lang="en-US" sz="2800" dirty="0" smtClean="0"/>
            </a:br>
            <a:r>
              <a:rPr lang="en-US" sz="2800" dirty="0" smtClean="0"/>
              <a:t>1.5 studies (7 species ).</a:t>
            </a:r>
            <a:endParaRPr lang="en-US" sz="2800" dirty="0"/>
          </a:p>
        </p:txBody>
      </p:sp>
    </p:spTree>
    <p:extLst>
      <p:ext uri="{BB962C8B-B14F-4D97-AF65-F5344CB8AC3E}">
        <p14:creationId xmlns:p14="http://schemas.microsoft.com/office/powerpoint/2010/main" xmlns="" val="94968085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lgn="ctr"/>
            <a:r>
              <a:rPr kumimoji="0" lang="en-CA" altLang="en-US" sz="3400" u="none" strike="noStrike" cap="none" normalizeH="0" baseline="0" dirty="0" smtClean="0">
                <a:ln>
                  <a:noFill/>
                </a:ln>
                <a:solidFill>
                  <a:schemeClr val="tx1"/>
                </a:solidFill>
                <a:effectLst/>
                <a:latin typeface="+mn-lt"/>
                <a:ea typeface="Times New Roman" panose="02020603050405020304" pitchFamily="18" charset="0"/>
                <a:cs typeface="Times New Roman" panose="02020603050405020304" pitchFamily="18" charset="0"/>
              </a:rPr>
              <a:t>Systematic</a:t>
            </a:r>
            <a:r>
              <a:rPr kumimoji="0" lang="en-CA" altLang="en-US" sz="3400" u="none" strike="noStrike" cap="none" normalizeH="0" dirty="0" smtClean="0">
                <a:ln>
                  <a:noFill/>
                </a:ln>
                <a:solidFill>
                  <a:schemeClr val="tx1"/>
                </a:solidFill>
                <a:effectLst/>
                <a:latin typeface="+mn-lt"/>
                <a:ea typeface="Times New Roman" panose="02020603050405020304" pitchFamily="18" charset="0"/>
                <a:cs typeface="Times New Roman" panose="02020603050405020304" pitchFamily="18" charset="0"/>
              </a:rPr>
              <a:t> Review Approach: </a:t>
            </a:r>
            <a:r>
              <a:rPr kumimoji="0" lang="en-CA" altLang="en-US" sz="3400" u="none" strike="noStrike" cap="none" normalizeH="0" dirty="0" smtClean="0">
                <a:ln>
                  <a:noFill/>
                </a:ln>
                <a:solidFill>
                  <a:schemeClr val="tx1"/>
                </a:solidFill>
                <a:effectLst/>
                <a:latin typeface="+mn-lt"/>
                <a:ea typeface="Times New Roman" panose="02020603050405020304" pitchFamily="18" charset="0"/>
                <a:cs typeface="Times New Roman" panose="02020603050405020304" pitchFamily="18" charset="0"/>
              </a:rPr>
              <a:t/>
            </a:r>
            <a:br>
              <a:rPr kumimoji="0" lang="en-CA" altLang="en-US" sz="3400" u="none" strike="noStrike" cap="none" normalizeH="0" dirty="0" smtClean="0">
                <a:ln>
                  <a:noFill/>
                </a:ln>
                <a:solidFill>
                  <a:schemeClr val="tx1"/>
                </a:solidFill>
                <a:effectLst/>
                <a:latin typeface="+mn-lt"/>
                <a:ea typeface="Times New Roman" panose="02020603050405020304" pitchFamily="18" charset="0"/>
                <a:cs typeface="Times New Roman" panose="02020603050405020304" pitchFamily="18" charset="0"/>
              </a:rPr>
            </a:br>
            <a:r>
              <a:rPr lang="en-US" sz="3400" i="1" dirty="0" smtClean="0">
                <a:latin typeface="+mn-lt"/>
              </a:rPr>
              <a:t>What traits </a:t>
            </a:r>
            <a:r>
              <a:rPr lang="en-US" sz="3400" i="1" dirty="0">
                <a:latin typeface="+mn-lt"/>
              </a:rPr>
              <a:t>are used </a:t>
            </a:r>
            <a:r>
              <a:rPr lang="en-US" sz="3400" i="1" dirty="0" smtClean="0">
                <a:latin typeface="+mn-lt"/>
              </a:rPr>
              <a:t/>
            </a:r>
            <a:br>
              <a:rPr lang="en-US" sz="3400" i="1" dirty="0" smtClean="0">
                <a:latin typeface="+mn-lt"/>
              </a:rPr>
            </a:br>
            <a:r>
              <a:rPr lang="en-US" sz="3400" i="1" dirty="0" smtClean="0">
                <a:latin typeface="+mn-lt"/>
              </a:rPr>
              <a:t>to </a:t>
            </a:r>
            <a:r>
              <a:rPr lang="en-US" sz="3400" i="1" dirty="0">
                <a:latin typeface="+mn-lt"/>
              </a:rPr>
              <a:t>assess </a:t>
            </a:r>
            <a:r>
              <a:rPr lang="en-US" sz="3400" i="1" dirty="0" smtClean="0">
                <a:latin typeface="+mn-lt"/>
              </a:rPr>
              <a:t>functional diversity</a:t>
            </a:r>
            <a:r>
              <a:rPr lang="en-US" sz="3400" i="1" dirty="0">
                <a:latin typeface="+mn-lt"/>
              </a:rPr>
              <a:t>?</a:t>
            </a:r>
            <a:endParaRPr kumimoji="0" lang="en-US" altLang="en-US" sz="3400" i="1" u="none" strike="noStrike" cap="none" normalizeH="0" baseline="0" dirty="0" smtClean="0">
              <a:ln>
                <a:noFill/>
              </a:ln>
              <a:solidFill>
                <a:schemeClr val="tx1"/>
              </a:solidFill>
              <a:effectLst/>
              <a:latin typeface="+mn-lt"/>
            </a:endParaRPr>
          </a:p>
        </p:txBody>
      </p:sp>
      <p:pic>
        <p:nvPicPr>
          <p:cNvPr id="3074" name="Picture 2" descr="http://www.emeraldinsight.com/content_images/fig/1770170404001.png"/>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41957" y="1949228"/>
            <a:ext cx="3860087" cy="47441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2955817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685800"/>
            <a:ext cx="9144000" cy="6172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1"/>
          <p:cNvSpPr>
            <a:spLocks noChangeArrowheads="1"/>
          </p:cNvSpPr>
          <p:nvPr/>
        </p:nvSpPr>
        <p:spPr bwMode="auto">
          <a:xfrm rot="16200000">
            <a:off x="-591361" y="3545310"/>
            <a:ext cx="2003071" cy="246450"/>
          </a:xfrm>
          <a:prstGeom prst="roundRect">
            <a:avLst>
              <a:gd name="adj" fmla="val 16667"/>
            </a:avLst>
          </a:prstGeom>
          <a:solidFill>
            <a:srgbClr val="CCECFF"/>
          </a:solidFill>
          <a:ln w="9525">
            <a:solidFill>
              <a:srgbClr val="000000"/>
            </a:solidFill>
            <a:round/>
            <a:headEnd/>
            <a:tailEnd/>
          </a:ln>
        </p:spPr>
        <p:txBody>
          <a:bodyPr vert="horz" wrap="square" lIns="45720" tIns="45720" rIns="4572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bg1"/>
                </a:solidFill>
                <a:effectLst/>
                <a:latin typeface="Calibri" panose="020F0502020204030204" pitchFamily="34" charset="0"/>
                <a:cs typeface="Times New Roman" panose="02020603050405020304" pitchFamily="18" charset="0"/>
              </a:rPr>
              <a:t>Screening</a:t>
            </a:r>
            <a:endParaRPr kumimoji="0" lang="en-CA" altLang="en-US" sz="12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6" name="AutoShape 1"/>
          <p:cNvSpPr>
            <a:spLocks noChangeArrowheads="1"/>
          </p:cNvSpPr>
          <p:nvPr/>
        </p:nvSpPr>
        <p:spPr bwMode="auto">
          <a:xfrm rot="16200000">
            <a:off x="-67381" y="5612130"/>
            <a:ext cx="914400" cy="205740"/>
          </a:xfrm>
          <a:prstGeom prst="roundRect">
            <a:avLst>
              <a:gd name="adj" fmla="val 16667"/>
            </a:avLst>
          </a:prstGeom>
          <a:solidFill>
            <a:srgbClr val="CCECFF"/>
          </a:solidFill>
          <a:ln w="9525">
            <a:solidFill>
              <a:srgbClr val="000000"/>
            </a:solidFill>
            <a:round/>
            <a:headEnd/>
            <a:tailEnd/>
          </a:ln>
        </p:spPr>
        <p:txBody>
          <a:bodyPr vert="horz" wrap="square" lIns="45720" tIns="45720" rIns="4572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bg1"/>
                </a:solidFill>
                <a:effectLst/>
                <a:latin typeface="Calibri" panose="020F0502020204030204" pitchFamily="34" charset="0"/>
                <a:cs typeface="Times New Roman" panose="02020603050405020304" pitchFamily="18" charset="0"/>
              </a:rPr>
              <a:t>Included</a:t>
            </a:r>
            <a:endParaRPr kumimoji="0" lang="en-CA" altLang="en-US" sz="12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10" name="AutoShape 2"/>
          <p:cNvSpPr>
            <a:spLocks noChangeArrowheads="1"/>
          </p:cNvSpPr>
          <p:nvPr/>
        </p:nvSpPr>
        <p:spPr bwMode="auto">
          <a:xfrm rot="16200000">
            <a:off x="-282975" y="1711693"/>
            <a:ext cx="1341435" cy="201584"/>
          </a:xfrm>
          <a:prstGeom prst="roundRect">
            <a:avLst>
              <a:gd name="adj" fmla="val 16667"/>
            </a:avLst>
          </a:prstGeom>
          <a:solidFill>
            <a:srgbClr val="CCECFF"/>
          </a:solidFill>
          <a:ln w="9525">
            <a:solidFill>
              <a:srgbClr val="000000"/>
            </a:solidFill>
            <a:round/>
            <a:headEnd/>
            <a:tailEnd/>
          </a:ln>
        </p:spPr>
        <p:txBody>
          <a:bodyPr vert="horz" wrap="square" lIns="45720" tIns="45720" rIns="4572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bg1"/>
                </a:solidFill>
                <a:effectLst/>
                <a:latin typeface="Calibri" panose="020F0502020204030204" pitchFamily="34" charset="0"/>
                <a:cs typeface="Times New Roman" panose="02020603050405020304" pitchFamily="18" charset="0"/>
              </a:rPr>
              <a:t>Identification</a:t>
            </a:r>
            <a:endParaRPr kumimoji="0" lang="en-CA" altLang="en-US" sz="1200" b="1"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dirty="0" smtClean="0">
              <a:ln>
                <a:noFill/>
              </a:ln>
              <a:solidFill>
                <a:schemeClr val="bg1"/>
              </a:solidFill>
              <a:effectLst/>
              <a:latin typeface="Arial" panose="020B0604020202020204" pitchFamily="34" charset="0"/>
            </a:endParaRPr>
          </a:p>
        </p:txBody>
      </p:sp>
      <p:grpSp>
        <p:nvGrpSpPr>
          <p:cNvPr id="3" name="Group 27"/>
          <p:cNvGrpSpPr/>
          <p:nvPr/>
        </p:nvGrpSpPr>
        <p:grpSpPr>
          <a:xfrm>
            <a:off x="959303" y="1050923"/>
            <a:ext cx="5081674" cy="5197476"/>
            <a:chOff x="342900" y="1725612"/>
            <a:chExt cx="5657850" cy="4282990"/>
          </a:xfrm>
        </p:grpSpPr>
        <p:sp>
          <p:nvSpPr>
            <p:cNvPr id="19" name="AutoShape 8"/>
            <p:cNvSpPr>
              <a:spLocks noChangeShapeType="1"/>
            </p:cNvSpPr>
            <p:nvPr/>
          </p:nvSpPr>
          <p:spPr bwMode="auto">
            <a:xfrm>
              <a:off x="2743200" y="3440113"/>
              <a:ext cx="0" cy="45720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sp>
          <p:nvSpPr>
            <p:cNvPr id="8" name="AutoShape 18"/>
            <p:cNvSpPr>
              <a:spLocks noChangeShapeType="1"/>
            </p:cNvSpPr>
            <p:nvPr/>
          </p:nvSpPr>
          <p:spPr bwMode="auto">
            <a:xfrm>
              <a:off x="1600200" y="2528030"/>
              <a:ext cx="0" cy="45720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sp>
          <p:nvSpPr>
            <p:cNvPr id="4" name="Rectangle 19"/>
            <p:cNvSpPr>
              <a:spLocks noChangeArrowheads="1"/>
            </p:cNvSpPr>
            <p:nvPr/>
          </p:nvSpPr>
          <p:spPr bwMode="auto">
            <a:xfrm>
              <a:off x="342900" y="1725612"/>
              <a:ext cx="2228850" cy="888360"/>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Records identified through Web of Science &amp; Scopus searching</a:t>
              </a:r>
              <a:b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b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(n =  303)</a:t>
              </a:r>
              <a:endParaRPr kumimoji="0" lang="en-CA" altLang="en-US" sz="1400" b="0" i="0" u="none" strike="noStrike" cap="none" normalizeH="0" baseline="0" dirty="0" smtClean="0">
                <a:ln>
                  <a:noFill/>
                </a:ln>
                <a:solidFill>
                  <a:schemeClr val="bg1"/>
                </a:solidFill>
                <a:effectLst/>
                <a:latin typeface="Arial" panose="020B0604020202020204" pitchFamily="34" charset="0"/>
              </a:endParaRPr>
            </a:p>
          </p:txBody>
        </p:sp>
        <p:sp>
          <p:nvSpPr>
            <p:cNvPr id="9" name="AutoShape 17"/>
            <p:cNvSpPr>
              <a:spLocks noChangeShapeType="1"/>
            </p:cNvSpPr>
            <p:nvPr/>
          </p:nvSpPr>
          <p:spPr bwMode="auto">
            <a:xfrm>
              <a:off x="3886200" y="2528030"/>
              <a:ext cx="0" cy="45720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sp>
          <p:nvSpPr>
            <p:cNvPr id="11" name="Rectangle 16"/>
            <p:cNvSpPr>
              <a:spLocks noChangeArrowheads="1"/>
            </p:cNvSpPr>
            <p:nvPr/>
          </p:nvSpPr>
          <p:spPr bwMode="auto">
            <a:xfrm>
              <a:off x="2914649" y="1725613"/>
              <a:ext cx="2638323" cy="894764"/>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Additional records identified through other sources </a:t>
              </a:r>
              <a:b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b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(e.g., Google Scholar)</a:t>
              </a:r>
              <a:b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b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(n =   )</a:t>
              </a:r>
              <a:endParaRPr kumimoji="0" lang="en-CA" altLang="en-US" sz="1400" b="0" i="0" u="none" strike="noStrike" cap="none" normalizeH="0" baseline="0" dirty="0" smtClean="0">
                <a:ln>
                  <a:noFill/>
                </a:ln>
                <a:solidFill>
                  <a:schemeClr val="bg1"/>
                </a:solidFill>
                <a:effectLst/>
                <a:latin typeface="Arial" panose="020B0604020202020204" pitchFamily="34" charset="0"/>
              </a:endParaRPr>
            </a:p>
          </p:txBody>
        </p:sp>
        <p:sp>
          <p:nvSpPr>
            <p:cNvPr id="12" name="Rectangle 15"/>
            <p:cNvSpPr>
              <a:spLocks noChangeArrowheads="1"/>
            </p:cNvSpPr>
            <p:nvPr/>
          </p:nvSpPr>
          <p:spPr bwMode="auto">
            <a:xfrm>
              <a:off x="1357312" y="3012922"/>
              <a:ext cx="3007904" cy="672349"/>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Records after duplicates removed</a:t>
              </a:r>
              <a:b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b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(n </a:t>
              </a: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 ~350)</a:t>
              </a:r>
              <a:endParaRPr kumimoji="0" lang="en-CA" altLang="en-US" sz="1400" b="0" i="0" u="none" strike="noStrike" cap="none" normalizeH="0" baseline="0" dirty="0" smtClean="0">
                <a:ln>
                  <a:noFill/>
                </a:ln>
                <a:solidFill>
                  <a:schemeClr val="bg1"/>
                </a:solidFill>
                <a:effectLst/>
                <a:latin typeface="Arial" panose="020B0604020202020204" pitchFamily="34" charset="0"/>
              </a:endParaRPr>
            </a:p>
          </p:txBody>
        </p:sp>
        <p:sp>
          <p:nvSpPr>
            <p:cNvPr id="15" name="Rectangle 12"/>
            <p:cNvSpPr>
              <a:spLocks noChangeArrowheads="1"/>
            </p:cNvSpPr>
            <p:nvPr/>
          </p:nvSpPr>
          <p:spPr bwMode="auto">
            <a:xfrm>
              <a:off x="1565503" y="3930038"/>
              <a:ext cx="2120995" cy="759917"/>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lvl="0" algn="ctr" eaLnBrk="0" fontAlgn="base" hangingPunct="0">
                <a:spcBef>
                  <a:spcPct val="0"/>
                </a:spcBef>
                <a:spcAft>
                  <a:spcPct val="0"/>
                </a:spcAft>
              </a:pP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Full-text articles assessed for eligibility by all group </a:t>
              </a: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members</a:t>
              </a:r>
              <a:endParaRPr kumimoji="0" lang="en-CA" altLang="en-US" sz="1400" b="0" i="0" u="none" strike="noStrike" cap="none" normalizeH="0" baseline="0" dirty="0" smtClean="0">
                <a:ln>
                  <a:noFill/>
                </a:ln>
                <a:solidFill>
                  <a:schemeClr val="bg1"/>
                </a:solidFill>
                <a:effectLst/>
                <a:latin typeface="Arial" panose="020B0604020202020204" pitchFamily="34" charset="0"/>
              </a:endParaRPr>
            </a:p>
          </p:txBody>
        </p:sp>
        <p:sp>
          <p:nvSpPr>
            <p:cNvPr id="16" name="Rectangle 11"/>
            <p:cNvSpPr>
              <a:spLocks noChangeArrowheads="1"/>
            </p:cNvSpPr>
            <p:nvPr/>
          </p:nvSpPr>
          <p:spPr bwMode="auto">
            <a:xfrm>
              <a:off x="4286250" y="3954465"/>
              <a:ext cx="1714500" cy="798283"/>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Full-text articles excluded, with reasons</a:t>
              </a:r>
              <a:b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b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(n =  </a:t>
              </a: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 </a:t>
              </a: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a:t>
              </a:r>
              <a:endParaRPr kumimoji="0" lang="en-CA" altLang="en-US" sz="1400" b="0" i="0" u="none" strike="noStrike" cap="none" normalizeH="0" baseline="0" dirty="0" smtClean="0">
                <a:ln>
                  <a:noFill/>
                </a:ln>
                <a:solidFill>
                  <a:schemeClr val="bg1"/>
                </a:solidFill>
                <a:effectLst/>
                <a:latin typeface="Arial" panose="020B0604020202020204" pitchFamily="34" charset="0"/>
              </a:endParaRPr>
            </a:p>
          </p:txBody>
        </p:sp>
        <p:sp>
          <p:nvSpPr>
            <p:cNvPr id="17" name="Rectangle 10"/>
            <p:cNvSpPr>
              <a:spLocks noChangeArrowheads="1"/>
            </p:cNvSpPr>
            <p:nvPr/>
          </p:nvSpPr>
          <p:spPr bwMode="auto">
            <a:xfrm>
              <a:off x="1716270" y="5165777"/>
              <a:ext cx="1970227" cy="842825"/>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Studies included in qualitative synthesis</a:t>
              </a:r>
              <a:b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b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(n = </a:t>
              </a: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ideally &gt;75 </a:t>
              </a:r>
              <a:r>
                <a:rPr kumimoji="0" lang="en-CA" altLang="en-US" sz="1400" b="0" i="0" u="none"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rPr>
                <a:t>)</a:t>
              </a:r>
              <a:endParaRPr kumimoji="0" lang="en-CA" altLang="en-US" sz="1400" b="0" i="0" u="none" strike="noStrike" cap="none" normalizeH="0" baseline="0" dirty="0" smtClean="0">
                <a:ln>
                  <a:noFill/>
                </a:ln>
                <a:solidFill>
                  <a:schemeClr val="bg1"/>
                </a:solidFill>
                <a:effectLst/>
                <a:latin typeface="Arial" panose="020B0604020202020204" pitchFamily="34" charset="0"/>
              </a:endParaRPr>
            </a:p>
          </p:txBody>
        </p:sp>
        <p:sp>
          <p:nvSpPr>
            <p:cNvPr id="21" name="AutoShape 6"/>
            <p:cNvSpPr>
              <a:spLocks noChangeShapeType="1"/>
            </p:cNvSpPr>
            <p:nvPr/>
          </p:nvSpPr>
          <p:spPr bwMode="auto">
            <a:xfrm>
              <a:off x="2743199" y="4849397"/>
              <a:ext cx="0" cy="34290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sp>
          <p:nvSpPr>
            <p:cNvPr id="24" name="AutoShape 3"/>
            <p:cNvSpPr>
              <a:spLocks noChangeShapeType="1"/>
            </p:cNvSpPr>
            <p:nvPr/>
          </p:nvSpPr>
          <p:spPr bwMode="auto">
            <a:xfrm>
              <a:off x="3600449" y="4292259"/>
              <a:ext cx="628650" cy="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CCCCCC"/>
                    </a:outerShdw>
                  </a:effectLst>
                </a14:hiddenEffects>
              </a:ext>
            </a:extLst>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grpSp>
      <p:pic>
        <p:nvPicPr>
          <p:cNvPr id="2070" name="Picture 22" descr="Consort-Logo-Graphic-30-12-071"/>
          <p:cNvPicPr>
            <a:picLocks noChangeAspect="1" noChangeArrowheads="1"/>
          </p:cNvPicPr>
          <p:nvPr/>
        </p:nvPicPr>
        <p:blipFill>
          <a:blip r:embed="rId2" cstate="print">
            <a:extLst>
              <a:ext uri="{28A0092B-C50C-407E-A947-70E740481C1C}">
                <a14:useLocalDpi xmlns:a14="http://schemas.microsoft.com/office/drawing/2010/main" xmlns="" val="0"/>
              </a:ext>
            </a:extLst>
          </a:blip>
          <a:srcRect l="3000" t="20689" r="87100" b="17241"/>
          <a:stretch>
            <a:fillRect/>
          </a:stretch>
        </p:blipFill>
        <p:spPr bwMode="auto">
          <a:xfrm>
            <a:off x="225290" y="14129"/>
            <a:ext cx="514350" cy="6238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sp>
        <p:nvSpPr>
          <p:cNvPr id="25" name="Rectangle 23"/>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6" name="Rectangle 24"/>
          <p:cNvSpPr>
            <a:spLocks noChangeArrowheads="1"/>
          </p:cNvSpPr>
          <p:nvPr/>
        </p:nvSpPr>
        <p:spPr bwMode="auto">
          <a:xfrm>
            <a:off x="739640" y="82171"/>
            <a:ext cx="840435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743200" algn="ctr"/>
                <a:tab pos="5486400" algn="r"/>
                <a:tab pos="8801100" algn="r"/>
              </a:tabLst>
              <a:defRPr>
                <a:solidFill>
                  <a:schemeClr val="tx1"/>
                </a:solidFill>
                <a:latin typeface="Arial" panose="020B0604020202020204" pitchFamily="34" charset="0"/>
              </a:defRPr>
            </a:lvl1pPr>
            <a:lvl2pPr eaLnBrk="0" fontAlgn="base" hangingPunct="0">
              <a:spcBef>
                <a:spcPct val="0"/>
              </a:spcBef>
              <a:spcAft>
                <a:spcPct val="0"/>
              </a:spcAft>
              <a:tabLst>
                <a:tab pos="2743200" algn="ctr"/>
                <a:tab pos="5486400" algn="r"/>
                <a:tab pos="8801100" algn="r"/>
              </a:tabLst>
              <a:defRPr>
                <a:solidFill>
                  <a:schemeClr val="tx1"/>
                </a:solidFill>
                <a:latin typeface="Arial" panose="020B0604020202020204" pitchFamily="34" charset="0"/>
              </a:defRPr>
            </a:lvl2pPr>
            <a:lvl3pPr eaLnBrk="0" fontAlgn="base" hangingPunct="0">
              <a:spcBef>
                <a:spcPct val="0"/>
              </a:spcBef>
              <a:spcAft>
                <a:spcPct val="0"/>
              </a:spcAft>
              <a:tabLst>
                <a:tab pos="2743200" algn="ctr"/>
                <a:tab pos="5486400" algn="r"/>
                <a:tab pos="8801100" algn="r"/>
              </a:tabLst>
              <a:defRPr>
                <a:solidFill>
                  <a:schemeClr val="tx1"/>
                </a:solidFill>
                <a:latin typeface="Arial" panose="020B0604020202020204" pitchFamily="34" charset="0"/>
              </a:defRPr>
            </a:lvl3pPr>
            <a:lvl4pPr eaLnBrk="0" fontAlgn="base" hangingPunct="0">
              <a:spcBef>
                <a:spcPct val="0"/>
              </a:spcBef>
              <a:spcAft>
                <a:spcPct val="0"/>
              </a:spcAft>
              <a:tabLst>
                <a:tab pos="2743200" algn="ctr"/>
                <a:tab pos="5486400" algn="r"/>
                <a:tab pos="8801100" algn="r"/>
              </a:tabLst>
              <a:defRPr>
                <a:solidFill>
                  <a:schemeClr val="tx1"/>
                </a:solidFill>
                <a:latin typeface="Arial" panose="020B0604020202020204" pitchFamily="34" charset="0"/>
              </a:defRPr>
            </a:lvl4pPr>
            <a:lvl5pPr eaLnBrk="0" fontAlgn="base" hangingPunct="0">
              <a:spcBef>
                <a:spcPct val="0"/>
              </a:spcBef>
              <a:spcAft>
                <a:spcPct val="0"/>
              </a:spcAft>
              <a:tabLst>
                <a:tab pos="2743200" algn="ctr"/>
                <a:tab pos="5486400" algn="r"/>
                <a:tab pos="8801100" algn="r"/>
              </a:tabLst>
              <a:defRPr>
                <a:solidFill>
                  <a:schemeClr val="tx1"/>
                </a:solidFill>
                <a:latin typeface="Arial" panose="020B0604020202020204" pitchFamily="34" charset="0"/>
              </a:defRPr>
            </a:lvl5pPr>
            <a:lvl6pPr eaLnBrk="0" fontAlgn="base" hangingPunct="0">
              <a:spcBef>
                <a:spcPct val="0"/>
              </a:spcBef>
              <a:spcAft>
                <a:spcPct val="0"/>
              </a:spcAft>
              <a:tabLst>
                <a:tab pos="2743200" algn="ctr"/>
                <a:tab pos="5486400" algn="r"/>
                <a:tab pos="8801100" algn="r"/>
              </a:tabLst>
              <a:defRPr>
                <a:solidFill>
                  <a:schemeClr val="tx1"/>
                </a:solidFill>
                <a:latin typeface="Arial" panose="020B0604020202020204" pitchFamily="34" charset="0"/>
              </a:defRPr>
            </a:lvl6pPr>
            <a:lvl7pPr eaLnBrk="0" fontAlgn="base" hangingPunct="0">
              <a:spcBef>
                <a:spcPct val="0"/>
              </a:spcBef>
              <a:spcAft>
                <a:spcPct val="0"/>
              </a:spcAft>
              <a:tabLst>
                <a:tab pos="2743200" algn="ctr"/>
                <a:tab pos="5486400" algn="r"/>
                <a:tab pos="8801100" algn="r"/>
              </a:tabLst>
              <a:defRPr>
                <a:solidFill>
                  <a:schemeClr val="tx1"/>
                </a:solidFill>
                <a:latin typeface="Arial" panose="020B0604020202020204" pitchFamily="34" charset="0"/>
              </a:defRPr>
            </a:lvl7pPr>
            <a:lvl8pPr eaLnBrk="0" fontAlgn="base" hangingPunct="0">
              <a:spcBef>
                <a:spcPct val="0"/>
              </a:spcBef>
              <a:spcAft>
                <a:spcPct val="0"/>
              </a:spcAft>
              <a:tabLst>
                <a:tab pos="2743200" algn="ctr"/>
                <a:tab pos="5486400" algn="r"/>
                <a:tab pos="8801100" algn="r"/>
              </a:tabLst>
              <a:defRPr>
                <a:solidFill>
                  <a:schemeClr val="tx1"/>
                </a:solidFill>
                <a:latin typeface="Arial" panose="020B0604020202020204" pitchFamily="34" charset="0"/>
              </a:defRPr>
            </a:lvl8pPr>
            <a:lvl9pPr eaLnBrk="0" fontAlgn="base" hangingPunct="0">
              <a:spcBef>
                <a:spcPct val="0"/>
              </a:spcBef>
              <a:spcAft>
                <a:spcPct val="0"/>
              </a:spcAft>
              <a:tabLst>
                <a:tab pos="2743200" algn="ctr"/>
                <a:tab pos="5486400" algn="r"/>
                <a:tab pos="8801100" algn="r"/>
              </a:tabLst>
              <a:defRPr>
                <a:solidFill>
                  <a:schemeClr val="tx1"/>
                </a:solidFill>
                <a:latin typeface="Arial" panose="020B0604020202020204" pitchFamily="34" charset="0"/>
              </a:defRPr>
            </a:lvl9pPr>
          </a:lstStyle>
          <a:p>
            <a:pPr lvl="0"/>
            <a:r>
              <a:rPr kumimoji="0" lang="en-CA" altLang="en-US" sz="2800" b="1" i="0" u="none" strike="noStrike" cap="none" normalizeH="0" baseline="0" dirty="0" smtClean="0">
                <a:ln>
                  <a:noFill/>
                </a:ln>
                <a:solidFill>
                  <a:schemeClr val="tx1"/>
                </a:solidFill>
                <a:effectLst/>
                <a:latin typeface="+mn-lt"/>
                <a:ea typeface="Times New Roman" panose="02020603050405020304" pitchFamily="18" charset="0"/>
                <a:cs typeface="Times New Roman" panose="02020603050405020304" pitchFamily="18" charset="0"/>
              </a:rPr>
              <a:t>Systematic Review Methods: PRISMA Flow Diagram</a:t>
            </a:r>
            <a:endParaRPr kumimoji="0" lang="en-US" altLang="en-US" sz="2800" b="1" i="0" u="none" strike="noStrike" cap="none" normalizeH="0" baseline="0" dirty="0" smtClean="0">
              <a:ln>
                <a:noFill/>
              </a:ln>
              <a:solidFill>
                <a:schemeClr val="tx1"/>
              </a:solidFill>
              <a:effectLst/>
              <a:latin typeface="+mn-lt"/>
            </a:endParaRPr>
          </a:p>
        </p:txBody>
      </p:sp>
      <p:sp>
        <p:nvSpPr>
          <p:cNvPr id="27" name="Rectangle 38"/>
          <p:cNvSpPr>
            <a:spLocks noChangeArrowheads="1"/>
          </p:cNvSpPr>
          <p:nvPr/>
        </p:nvSpPr>
        <p:spPr bwMode="auto">
          <a:xfrm>
            <a:off x="0" y="7297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p:cNvSpPr txBox="1"/>
          <p:nvPr/>
        </p:nvSpPr>
        <p:spPr>
          <a:xfrm>
            <a:off x="5867400" y="990600"/>
            <a:ext cx="3276601" cy="2246769"/>
          </a:xfrm>
          <a:prstGeom prst="rect">
            <a:avLst/>
          </a:prstGeom>
          <a:noFill/>
        </p:spPr>
        <p:txBody>
          <a:bodyPr wrap="square" rtlCol="0">
            <a:spAutoFit/>
          </a:bodyPr>
          <a:lstStyle/>
          <a:p>
            <a:r>
              <a:rPr lang="en-US" sz="2000" b="1" dirty="0" smtClean="0">
                <a:solidFill>
                  <a:schemeClr val="bg1"/>
                </a:solidFill>
              </a:rPr>
              <a:t>Key Words:</a:t>
            </a:r>
          </a:p>
          <a:p>
            <a:endParaRPr lang="en-US" sz="2000" dirty="0" smtClean="0">
              <a:solidFill>
                <a:schemeClr val="bg1"/>
              </a:solidFill>
            </a:endParaRPr>
          </a:p>
          <a:p>
            <a:pPr marL="338138" indent="-338138"/>
            <a:r>
              <a:rPr lang="en-US" sz="2000" dirty="0" smtClean="0">
                <a:solidFill>
                  <a:schemeClr val="bg1"/>
                </a:solidFill>
              </a:rPr>
              <a:t>1</a:t>
            </a:r>
            <a:r>
              <a:rPr lang="en-US" sz="2000" dirty="0">
                <a:solidFill>
                  <a:schemeClr val="bg1"/>
                </a:solidFill>
              </a:rPr>
              <a:t>: "functional diversity" OR "functional </a:t>
            </a:r>
            <a:r>
              <a:rPr lang="en-US" sz="2000" dirty="0" smtClean="0">
                <a:solidFill>
                  <a:schemeClr val="bg1"/>
                </a:solidFill>
              </a:rPr>
              <a:t>biodiversity“</a:t>
            </a:r>
          </a:p>
          <a:p>
            <a:pPr marL="338138" indent="-338138"/>
            <a:endParaRPr lang="en-US" sz="2000" dirty="0" smtClean="0">
              <a:solidFill>
                <a:schemeClr val="bg1"/>
              </a:solidFill>
            </a:endParaRPr>
          </a:p>
          <a:p>
            <a:pPr marL="338138" indent="-338138"/>
            <a:r>
              <a:rPr lang="en-US" sz="2000" dirty="0" smtClean="0">
                <a:solidFill>
                  <a:schemeClr val="bg1"/>
                </a:solidFill>
              </a:rPr>
              <a:t>2</a:t>
            </a:r>
            <a:r>
              <a:rPr lang="en-US" sz="2000" dirty="0">
                <a:solidFill>
                  <a:schemeClr val="bg1"/>
                </a:solidFill>
              </a:rPr>
              <a:t>: "trait based" OR </a:t>
            </a:r>
            <a:r>
              <a:rPr lang="en-US" sz="2000" dirty="0" smtClean="0">
                <a:solidFill>
                  <a:schemeClr val="bg1"/>
                </a:solidFill>
              </a:rPr>
              <a:t>"trait-based“ AND </a:t>
            </a:r>
            <a:r>
              <a:rPr lang="en-US" sz="2000" dirty="0">
                <a:solidFill>
                  <a:schemeClr val="bg1"/>
                </a:solidFill>
              </a:rPr>
              <a:t>*</a:t>
            </a:r>
            <a:r>
              <a:rPr lang="en-US" sz="2000" dirty="0" err="1">
                <a:solidFill>
                  <a:schemeClr val="bg1"/>
                </a:solidFill>
              </a:rPr>
              <a:t>diversit</a:t>
            </a:r>
            <a:r>
              <a:rPr lang="en-US" sz="2000" dirty="0">
                <a:solidFill>
                  <a:schemeClr val="bg1"/>
                </a:solidFill>
              </a:rPr>
              <a:t>*</a:t>
            </a:r>
          </a:p>
        </p:txBody>
      </p:sp>
    </p:spTree>
    <p:extLst>
      <p:ext uri="{BB962C8B-B14F-4D97-AF65-F5344CB8AC3E}">
        <p14:creationId xmlns:p14="http://schemas.microsoft.com/office/powerpoint/2010/main" xmlns="" val="217553759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794" y="0"/>
            <a:ext cx="6220206" cy="1325563"/>
          </a:xfrm>
        </p:spPr>
        <p:txBody>
          <a:bodyPr>
            <a:normAutofit/>
          </a:bodyPr>
          <a:lstStyle/>
          <a:p>
            <a:r>
              <a:rPr lang="en-US" sz="3800" dirty="0" smtClean="0">
                <a:latin typeface="+mn-lt"/>
              </a:rPr>
              <a:t>Systematic </a:t>
            </a:r>
            <a:r>
              <a:rPr lang="en-US" sz="3800" dirty="0" smtClean="0">
                <a:latin typeface="+mn-lt"/>
              </a:rPr>
              <a:t>Review</a:t>
            </a:r>
            <a:endParaRPr lang="en-US" sz="3800" dirty="0">
              <a:latin typeface="+mn-lt"/>
            </a:endParaRPr>
          </a:p>
        </p:txBody>
      </p:sp>
      <p:pic>
        <p:nvPicPr>
          <p:cNvPr id="4" name="Picture 3"/>
          <p:cNvPicPr>
            <a:picLocks noChangeAspect="1"/>
          </p:cNvPicPr>
          <p:nvPr/>
        </p:nvPicPr>
        <p:blipFill>
          <a:blip r:embed="rId2" cstate="print"/>
          <a:stretch>
            <a:fillRect/>
          </a:stretch>
        </p:blipFill>
        <p:spPr>
          <a:xfrm>
            <a:off x="6324600" y="152400"/>
            <a:ext cx="2550577" cy="2189537"/>
          </a:xfrm>
          <a:prstGeom prst="rect">
            <a:avLst/>
          </a:prstGeom>
        </p:spPr>
      </p:pic>
      <p:sp>
        <p:nvSpPr>
          <p:cNvPr id="6" name="Content Placeholder 6"/>
          <p:cNvSpPr>
            <a:spLocks noGrp="1"/>
          </p:cNvSpPr>
          <p:nvPr>
            <p:ph idx="1"/>
          </p:nvPr>
        </p:nvSpPr>
        <p:spPr>
          <a:xfrm>
            <a:off x="228600" y="1295400"/>
            <a:ext cx="4953000" cy="5029200"/>
          </a:xfrm>
        </p:spPr>
        <p:txBody>
          <a:bodyPr>
            <a:normAutofit lnSpcReduction="10000"/>
          </a:bodyPr>
          <a:lstStyle/>
          <a:p>
            <a:pPr marL="514350" indent="-514350">
              <a:buFont typeface="+mj-lt"/>
              <a:buAutoNum type="arabicPeriod"/>
            </a:pPr>
            <a:r>
              <a:rPr lang="en-US" sz="3000" dirty="0" smtClean="0"/>
              <a:t>Rate of increase in publications on topic</a:t>
            </a:r>
            <a:endParaRPr lang="en-US" sz="3000" dirty="0" smtClean="0"/>
          </a:p>
          <a:p>
            <a:pPr marL="514350" indent="-514350">
              <a:buFont typeface="+mj-lt"/>
              <a:buAutoNum type="arabicPeriod"/>
            </a:pPr>
            <a:r>
              <a:rPr lang="en-US" sz="3000" dirty="0" smtClean="0"/>
              <a:t>Prevalence of studies across ecosystem types</a:t>
            </a:r>
          </a:p>
          <a:p>
            <a:pPr marL="514350" indent="-514350">
              <a:buFont typeface="+mj-lt"/>
              <a:buAutoNum type="arabicPeriod"/>
            </a:pPr>
            <a:r>
              <a:rPr lang="en-US" sz="3000" dirty="0" smtClean="0"/>
              <a:t>Biases in number and type of traits used across systems</a:t>
            </a:r>
          </a:p>
          <a:p>
            <a:pPr marL="514350" indent="-514350">
              <a:buFont typeface="+mj-lt"/>
              <a:buAutoNum type="arabicPeriod"/>
            </a:pPr>
            <a:r>
              <a:rPr lang="en-US" sz="3000" dirty="0" smtClean="0"/>
              <a:t>Patterns in trait selection on diversity effect</a:t>
            </a:r>
            <a:endParaRPr lang="en-US" sz="3000" dirty="0" smtClean="0"/>
          </a:p>
          <a:p>
            <a:pPr marL="514350" indent="-514350">
              <a:buFont typeface="+mj-lt"/>
              <a:buAutoNum type="arabicPeriod"/>
            </a:pPr>
            <a:r>
              <a:rPr lang="en-US" sz="3000" dirty="0" smtClean="0">
                <a:solidFill>
                  <a:srgbClr val="00B0F0"/>
                </a:solidFill>
              </a:rPr>
              <a:t>Candidate trait set per </a:t>
            </a:r>
            <a:r>
              <a:rPr lang="en-US" sz="3000" dirty="0" err="1" smtClean="0">
                <a:solidFill>
                  <a:srgbClr val="00B0F0"/>
                </a:solidFill>
              </a:rPr>
              <a:t>taxa</a:t>
            </a:r>
            <a:r>
              <a:rPr lang="en-US" sz="3000" dirty="0" smtClean="0">
                <a:solidFill>
                  <a:srgbClr val="00B0F0"/>
                </a:solidFill>
              </a:rPr>
              <a:t> for functional matrix</a:t>
            </a:r>
            <a:r>
              <a:rPr lang="en-US" sz="3000" dirty="0" smtClean="0"/>
              <a:t/>
            </a:r>
            <a:br>
              <a:rPr lang="en-US" sz="3000" dirty="0" smtClean="0"/>
            </a:br>
            <a:r>
              <a:rPr lang="en-US" sz="3000" dirty="0" smtClean="0">
                <a:solidFill>
                  <a:schemeClr val="bg1"/>
                </a:solidFill>
              </a:rPr>
              <a:t>Table </a:t>
            </a:r>
            <a:r>
              <a:rPr lang="en-US" sz="3000" dirty="0" smtClean="0">
                <a:solidFill>
                  <a:schemeClr val="bg1"/>
                </a:solidFill>
              </a:rPr>
              <a:t>of traits by taxa</a:t>
            </a:r>
          </a:p>
          <a:p>
            <a:pPr marL="514350" indent="-514350">
              <a:buFont typeface="+mj-lt"/>
              <a:buAutoNum type="arabicPeriod"/>
            </a:pPr>
            <a:endParaRPr lang="en-US" sz="3000" dirty="0" smtClean="0"/>
          </a:p>
          <a:p>
            <a:pPr marL="514350" indent="-514350">
              <a:buFont typeface="+mj-lt"/>
              <a:buAutoNum type="arabicPeriod"/>
            </a:pPr>
            <a:endParaRPr lang="en-US" sz="3000" dirty="0" smtClean="0"/>
          </a:p>
          <a:p>
            <a:endParaRPr lang="en-US" sz="3000" dirty="0"/>
          </a:p>
        </p:txBody>
      </p:sp>
      <p:graphicFrame>
        <p:nvGraphicFramePr>
          <p:cNvPr id="8" name="Chart 7"/>
          <p:cNvGraphicFramePr/>
          <p:nvPr>
            <p:extLst>
              <p:ext uri="{D42A27DB-BD31-4B8C-83A1-F6EECF244321}">
                <p14:modId xmlns:p14="http://schemas.microsoft.com/office/powerpoint/2010/main" xmlns="" val="4162965189"/>
              </p:ext>
            </p:extLst>
          </p:nvPr>
        </p:nvGraphicFramePr>
        <p:xfrm>
          <a:off x="5857875" y="4648200"/>
          <a:ext cx="3286125" cy="231648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p:cNvPicPr>
            <a:picLocks noChangeAspect="1"/>
          </p:cNvPicPr>
          <p:nvPr/>
        </p:nvPicPr>
        <p:blipFill>
          <a:blip r:embed="rId4" cstate="print"/>
          <a:stretch>
            <a:fillRect/>
          </a:stretch>
        </p:blipFill>
        <p:spPr>
          <a:xfrm>
            <a:off x="6324600" y="2624392"/>
            <a:ext cx="2504069" cy="1947608"/>
          </a:xfrm>
          <a:prstGeom prst="rect">
            <a:avLst/>
          </a:prstGeom>
        </p:spPr>
      </p:pic>
    </p:spTree>
    <p:extLst>
      <p:ext uri="{BB962C8B-B14F-4D97-AF65-F5344CB8AC3E}">
        <p14:creationId xmlns:p14="http://schemas.microsoft.com/office/powerpoint/2010/main" xmlns="" val="159372865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ight Brace 33"/>
          <p:cNvSpPr/>
          <p:nvPr/>
        </p:nvSpPr>
        <p:spPr>
          <a:xfrm>
            <a:off x="4343400" y="2438400"/>
            <a:ext cx="685800" cy="3657600"/>
          </a:xfrm>
          <a:prstGeom prst="rightBrace">
            <a:avLst>
              <a:gd name="adj1" fmla="val 8333"/>
              <a:gd name="adj2" fmla="val 19535"/>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Rectangle 52"/>
          <p:cNvSpPr/>
          <p:nvPr/>
        </p:nvSpPr>
        <p:spPr>
          <a:xfrm>
            <a:off x="5105400" y="2743200"/>
            <a:ext cx="1737507" cy="946484"/>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trait matrix</a:t>
            </a:r>
          </a:p>
        </p:txBody>
      </p:sp>
      <p:cxnSp>
        <p:nvCxnSpPr>
          <p:cNvPr id="54" name="Straight Arrow Connector 53"/>
          <p:cNvCxnSpPr>
            <a:stCxn id="45" idx="3"/>
            <a:endCxn id="36" idx="0"/>
          </p:cNvCxnSpPr>
          <p:nvPr/>
        </p:nvCxnSpPr>
        <p:spPr>
          <a:xfrm>
            <a:off x="2118507" y="1485900"/>
            <a:ext cx="1264847" cy="8763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410200" y="4191000"/>
            <a:ext cx="2133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Extract distance measures</a:t>
            </a:r>
          </a:p>
        </p:txBody>
      </p:sp>
      <p:cxnSp>
        <p:nvCxnSpPr>
          <p:cNvPr id="57" name="Straight Arrow Connector 56"/>
          <p:cNvCxnSpPr>
            <a:stCxn id="53" idx="2"/>
            <a:endCxn id="56" idx="0"/>
          </p:cNvCxnSpPr>
          <p:nvPr/>
        </p:nvCxnSpPr>
        <p:spPr>
          <a:xfrm>
            <a:off x="5974154" y="3689684"/>
            <a:ext cx="502846" cy="501316"/>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514600" y="3429000"/>
            <a:ext cx="1737507" cy="6858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Decide upon suite of  traits</a:t>
            </a:r>
            <a:endParaRPr lang="en-US" sz="1600" dirty="0">
              <a:solidFill>
                <a:schemeClr val="bg1"/>
              </a:solidFill>
            </a:endParaRPr>
          </a:p>
        </p:txBody>
      </p:sp>
      <p:sp>
        <p:nvSpPr>
          <p:cNvPr id="28" name="Rectangle 27"/>
          <p:cNvSpPr/>
          <p:nvPr/>
        </p:nvSpPr>
        <p:spPr>
          <a:xfrm>
            <a:off x="2514600" y="4572000"/>
            <a:ext cx="1752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Extract / collate data</a:t>
            </a:r>
            <a:endParaRPr lang="en-US" sz="1600" dirty="0">
              <a:solidFill>
                <a:schemeClr val="bg1"/>
              </a:solidFill>
            </a:endParaRPr>
          </a:p>
        </p:txBody>
      </p:sp>
      <p:sp>
        <p:nvSpPr>
          <p:cNvPr id="29" name="Rectangle 28"/>
          <p:cNvSpPr/>
          <p:nvPr/>
        </p:nvSpPr>
        <p:spPr>
          <a:xfrm>
            <a:off x="2514600" y="5562600"/>
            <a:ext cx="1752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Integrate &amp; revise</a:t>
            </a:r>
            <a:endParaRPr lang="en-US" sz="1600" dirty="0">
              <a:solidFill>
                <a:schemeClr val="bg1"/>
              </a:solidFill>
            </a:endParaRPr>
          </a:p>
        </p:txBody>
      </p:sp>
      <p:cxnSp>
        <p:nvCxnSpPr>
          <p:cNvPr id="31" name="Straight Arrow Connector 30"/>
          <p:cNvCxnSpPr/>
          <p:nvPr/>
        </p:nvCxnSpPr>
        <p:spPr>
          <a:xfrm>
            <a:off x="3352800" y="4191000"/>
            <a:ext cx="0" cy="457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352800" y="5181600"/>
            <a:ext cx="0" cy="457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514600" y="2362200"/>
            <a:ext cx="1737507" cy="6858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Explore </a:t>
            </a:r>
            <a:r>
              <a:rPr lang="en-US" sz="1600" dirty="0" err="1" smtClean="0">
                <a:solidFill>
                  <a:schemeClr val="bg1"/>
                </a:solidFill>
              </a:rPr>
              <a:t>taxa</a:t>
            </a:r>
            <a:r>
              <a:rPr lang="en-US" sz="1600" dirty="0" smtClean="0">
                <a:solidFill>
                  <a:schemeClr val="bg1"/>
                </a:solidFill>
              </a:rPr>
              <a:t> list</a:t>
            </a:r>
            <a:endParaRPr lang="en-US" sz="1600" dirty="0">
              <a:solidFill>
                <a:schemeClr val="bg1"/>
              </a:solidFill>
            </a:endParaRPr>
          </a:p>
        </p:txBody>
      </p:sp>
      <p:cxnSp>
        <p:nvCxnSpPr>
          <p:cNvPr id="38" name="Straight Arrow Connector 37"/>
          <p:cNvCxnSpPr/>
          <p:nvPr/>
        </p:nvCxnSpPr>
        <p:spPr>
          <a:xfrm>
            <a:off x="3352800" y="3048000"/>
            <a:ext cx="0" cy="457200"/>
          </a:xfrm>
          <a:prstGeom prst="straightConnector1">
            <a:avLst/>
          </a:prstGeom>
          <a:ln w="7620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33400" y="3581400"/>
            <a:ext cx="1524000" cy="2514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Systematic Review</a:t>
            </a:r>
            <a:endParaRPr lang="en-US" sz="2000" dirty="0">
              <a:solidFill>
                <a:schemeClr val="bg1"/>
              </a:solidFill>
            </a:endParaRPr>
          </a:p>
        </p:txBody>
      </p:sp>
      <p:sp>
        <p:nvSpPr>
          <p:cNvPr id="35" name="Right Brace 34"/>
          <p:cNvSpPr/>
          <p:nvPr/>
        </p:nvSpPr>
        <p:spPr>
          <a:xfrm>
            <a:off x="2057400" y="3581400"/>
            <a:ext cx="381000" cy="2362200"/>
          </a:xfrm>
          <a:prstGeom prst="rightBrace">
            <a:avLst>
              <a:gd name="adj1" fmla="val 8333"/>
              <a:gd name="adj2" fmla="val 9530"/>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p:cNvSpPr/>
          <p:nvPr/>
        </p:nvSpPr>
        <p:spPr>
          <a:xfrm>
            <a:off x="6172200" y="5486400"/>
            <a:ext cx="2133600" cy="6096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Build functional trees</a:t>
            </a:r>
          </a:p>
        </p:txBody>
      </p:sp>
      <p:cxnSp>
        <p:nvCxnSpPr>
          <p:cNvPr id="39" name="Straight Arrow Connector 38"/>
          <p:cNvCxnSpPr>
            <a:stCxn id="56" idx="2"/>
            <a:endCxn id="37" idx="0"/>
          </p:cNvCxnSpPr>
          <p:nvPr/>
        </p:nvCxnSpPr>
        <p:spPr>
          <a:xfrm>
            <a:off x="6477000" y="4800600"/>
            <a:ext cx="762000" cy="685800"/>
          </a:xfrm>
          <a:prstGeom prst="straightConnector1">
            <a:avLst/>
          </a:prstGeom>
          <a:ln w="76200">
            <a:solidFill>
              <a:schemeClr val="tx1">
                <a:lumMod val="9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81000" y="1066800"/>
            <a:ext cx="1737507" cy="838200"/>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Populate </a:t>
            </a:r>
            <a:r>
              <a:rPr lang="en-US" sz="1600" dirty="0" smtClean="0">
                <a:solidFill>
                  <a:schemeClr val="bg1"/>
                </a:solidFill>
              </a:rPr>
              <a:t>functional matrix</a:t>
            </a:r>
            <a:endParaRPr lang="en-US" sz="1600" dirty="0">
              <a:solidFill>
                <a:schemeClr val="bg1"/>
              </a:solidFill>
            </a:endParaRPr>
          </a:p>
        </p:txBody>
      </p:sp>
      <p:sp>
        <p:nvSpPr>
          <p:cNvPr id="47" name="TextBox 46"/>
          <p:cNvSpPr txBox="1"/>
          <p:nvPr/>
        </p:nvSpPr>
        <p:spPr>
          <a:xfrm>
            <a:off x="228600" y="228600"/>
            <a:ext cx="3058786" cy="523220"/>
          </a:xfrm>
          <a:prstGeom prst="rect">
            <a:avLst/>
          </a:prstGeom>
          <a:noFill/>
        </p:spPr>
        <p:txBody>
          <a:bodyPr wrap="none" rtlCol="0">
            <a:spAutoFit/>
          </a:bodyPr>
          <a:lstStyle/>
          <a:p>
            <a:r>
              <a:rPr lang="en-US" sz="2800" dirty="0" smtClean="0"/>
              <a:t>Functional Diversity</a:t>
            </a:r>
            <a:endParaRPr lang="en-US" sz="2800" dirty="0"/>
          </a:p>
        </p:txBody>
      </p:sp>
      <p:sp>
        <p:nvSpPr>
          <p:cNvPr id="40" name="TextBox 39"/>
          <p:cNvSpPr txBox="1"/>
          <p:nvPr/>
        </p:nvSpPr>
        <p:spPr>
          <a:xfrm>
            <a:off x="4876800" y="457200"/>
            <a:ext cx="2895600" cy="892552"/>
          </a:xfrm>
          <a:prstGeom prst="rect">
            <a:avLst/>
          </a:prstGeom>
          <a:noFill/>
        </p:spPr>
        <p:txBody>
          <a:bodyPr wrap="square" rtlCol="0">
            <a:spAutoFit/>
          </a:bodyPr>
          <a:lstStyle/>
          <a:p>
            <a:pPr algn="ctr"/>
            <a:r>
              <a:rPr lang="en-US" sz="2600" dirty="0" smtClean="0"/>
              <a:t>Goal: “top” 10 traits per </a:t>
            </a:r>
            <a:r>
              <a:rPr lang="en-US" sz="2600" dirty="0" err="1" smtClean="0"/>
              <a:t>taxa</a:t>
            </a:r>
            <a:r>
              <a:rPr lang="en-US" sz="2600" dirty="0" smtClean="0"/>
              <a:t> per study</a:t>
            </a:r>
            <a:endParaRPr lang="en-US" sz="2600" dirty="0"/>
          </a:p>
        </p:txBody>
      </p:sp>
    </p:spTree>
    <p:extLst>
      <p:ext uri="{BB962C8B-B14F-4D97-AF65-F5344CB8AC3E}">
        <p14:creationId xmlns:p14="http://schemas.microsoft.com/office/powerpoint/2010/main" xmlns="" val="94968085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862400" y="3932869"/>
            <a:ext cx="88448" cy="3458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3877010" y="2182476"/>
            <a:ext cx="111081" cy="3675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p:cNvSpPr/>
          <p:nvPr/>
        </p:nvSpPr>
        <p:spPr>
          <a:xfrm>
            <a:off x="1083249" y="2463281"/>
            <a:ext cx="2903150" cy="867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ight Arrow 32"/>
          <p:cNvSpPr/>
          <p:nvPr/>
        </p:nvSpPr>
        <p:spPr>
          <a:xfrm rot="5400000">
            <a:off x="955153" y="2460633"/>
            <a:ext cx="238877" cy="24417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p:cNvSpPr/>
          <p:nvPr/>
        </p:nvSpPr>
        <p:spPr>
          <a:xfrm>
            <a:off x="1237047" y="4185065"/>
            <a:ext cx="4698545" cy="93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ight Arrow 15"/>
          <p:cNvSpPr/>
          <p:nvPr/>
        </p:nvSpPr>
        <p:spPr>
          <a:xfrm>
            <a:off x="971453" y="5197897"/>
            <a:ext cx="1877382" cy="20138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Arrow 14"/>
          <p:cNvSpPr/>
          <p:nvPr/>
        </p:nvSpPr>
        <p:spPr>
          <a:xfrm>
            <a:off x="3349980" y="3293880"/>
            <a:ext cx="1877382" cy="20138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Arrow 13"/>
          <p:cNvSpPr/>
          <p:nvPr/>
        </p:nvSpPr>
        <p:spPr>
          <a:xfrm>
            <a:off x="816108" y="3290598"/>
            <a:ext cx="1877382" cy="20138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ight Arrow 12"/>
          <p:cNvSpPr/>
          <p:nvPr/>
        </p:nvSpPr>
        <p:spPr>
          <a:xfrm>
            <a:off x="861077" y="1565550"/>
            <a:ext cx="2197669" cy="24668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Rectangle 1"/>
          <p:cNvSpPr/>
          <p:nvPr/>
        </p:nvSpPr>
        <p:spPr>
          <a:xfrm>
            <a:off x="150854" y="1144611"/>
            <a:ext cx="2351863" cy="1254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Pull relevant genes for different groups (i.e., COI)</a:t>
            </a:r>
          </a:p>
        </p:txBody>
      </p:sp>
      <p:sp>
        <p:nvSpPr>
          <p:cNvPr id="4" name="Rectangle 3"/>
          <p:cNvSpPr/>
          <p:nvPr/>
        </p:nvSpPr>
        <p:spPr>
          <a:xfrm>
            <a:off x="115107" y="2733271"/>
            <a:ext cx="2351863" cy="1254158"/>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Align multiple sequences</a:t>
            </a:r>
          </a:p>
          <a:p>
            <a:pPr algn="ctr"/>
            <a:r>
              <a:rPr lang="en-US" sz="1600" dirty="0"/>
              <a:t>(</a:t>
            </a:r>
            <a:r>
              <a:rPr lang="en-US" sz="1600" dirty="0" err="1"/>
              <a:t>Clustal</a:t>
            </a:r>
            <a:r>
              <a:rPr lang="en-US" sz="1600" dirty="0"/>
              <a:t>-Omega)</a:t>
            </a:r>
          </a:p>
        </p:txBody>
      </p:sp>
      <p:sp>
        <p:nvSpPr>
          <p:cNvPr id="5" name="Rectangle 4"/>
          <p:cNvSpPr/>
          <p:nvPr/>
        </p:nvSpPr>
        <p:spPr>
          <a:xfrm>
            <a:off x="2699714" y="2740481"/>
            <a:ext cx="2351863" cy="1254158"/>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Mask poorly conserved sequences</a:t>
            </a:r>
          </a:p>
          <a:p>
            <a:pPr algn="ctr"/>
            <a:r>
              <a:rPr lang="en-US" sz="1600" dirty="0"/>
              <a:t>(</a:t>
            </a:r>
            <a:r>
              <a:rPr lang="en-US" sz="1600" dirty="0" err="1"/>
              <a:t>Gblocks</a:t>
            </a:r>
            <a:r>
              <a:rPr lang="en-US" sz="1600" dirty="0"/>
              <a:t>)</a:t>
            </a:r>
          </a:p>
        </p:txBody>
      </p:sp>
      <p:sp>
        <p:nvSpPr>
          <p:cNvPr id="6" name="Rectangle 5"/>
          <p:cNvSpPr/>
          <p:nvPr/>
        </p:nvSpPr>
        <p:spPr>
          <a:xfrm>
            <a:off x="5244485" y="2740481"/>
            <a:ext cx="2351863" cy="1254158"/>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Derive guide tree</a:t>
            </a:r>
          </a:p>
        </p:txBody>
      </p:sp>
      <p:sp>
        <p:nvSpPr>
          <p:cNvPr id="7" name="Rectangle 6"/>
          <p:cNvSpPr/>
          <p:nvPr/>
        </p:nvSpPr>
        <p:spPr>
          <a:xfrm>
            <a:off x="150853" y="4620304"/>
            <a:ext cx="2351863" cy="1254158"/>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Pretty up the tree</a:t>
            </a:r>
          </a:p>
        </p:txBody>
      </p:sp>
      <p:sp>
        <p:nvSpPr>
          <p:cNvPr id="9" name="Rectangle 8"/>
          <p:cNvSpPr/>
          <p:nvPr/>
        </p:nvSpPr>
        <p:spPr>
          <a:xfrm>
            <a:off x="2905478" y="4620304"/>
            <a:ext cx="2351863" cy="1254158"/>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Derive pairwise distances</a:t>
            </a:r>
          </a:p>
        </p:txBody>
      </p:sp>
      <p:sp>
        <p:nvSpPr>
          <p:cNvPr id="10" name="TextBox 9"/>
          <p:cNvSpPr txBox="1"/>
          <p:nvPr/>
        </p:nvSpPr>
        <p:spPr>
          <a:xfrm>
            <a:off x="5713382" y="1212066"/>
            <a:ext cx="1343025" cy="1200329"/>
          </a:xfrm>
          <a:prstGeom prst="rect">
            <a:avLst/>
          </a:prstGeom>
          <a:noFill/>
        </p:spPr>
        <p:txBody>
          <a:bodyPr wrap="square" rtlCol="0">
            <a:spAutoFit/>
          </a:bodyPr>
          <a:lstStyle/>
          <a:p>
            <a:pPr algn="ctr"/>
            <a:r>
              <a:rPr lang="en-US" sz="2400" dirty="0" err="1"/>
              <a:t>GenBank</a:t>
            </a:r>
            <a:r>
              <a:rPr lang="en-US" sz="2400" dirty="0"/>
              <a:t> online tools</a:t>
            </a:r>
          </a:p>
        </p:txBody>
      </p:sp>
      <p:sp>
        <p:nvSpPr>
          <p:cNvPr id="11" name="TextBox 10"/>
          <p:cNvSpPr txBox="1"/>
          <p:nvPr/>
        </p:nvSpPr>
        <p:spPr>
          <a:xfrm>
            <a:off x="7490074" y="2182476"/>
            <a:ext cx="1498955" cy="830997"/>
          </a:xfrm>
          <a:prstGeom prst="rect">
            <a:avLst/>
          </a:prstGeom>
          <a:noFill/>
        </p:spPr>
        <p:txBody>
          <a:bodyPr wrap="square" rtlCol="0">
            <a:spAutoFit/>
          </a:bodyPr>
          <a:lstStyle/>
          <a:p>
            <a:pPr algn="ctr"/>
            <a:r>
              <a:rPr lang="en-US" sz="2400" dirty="0"/>
              <a:t>Command line</a:t>
            </a:r>
          </a:p>
        </p:txBody>
      </p:sp>
      <p:sp>
        <p:nvSpPr>
          <p:cNvPr id="12" name="TextBox 11"/>
          <p:cNvSpPr txBox="1"/>
          <p:nvPr/>
        </p:nvSpPr>
        <p:spPr>
          <a:xfrm>
            <a:off x="5482196" y="4883091"/>
            <a:ext cx="1343025" cy="830997"/>
          </a:xfrm>
          <a:prstGeom prst="rect">
            <a:avLst/>
          </a:prstGeom>
          <a:noFill/>
        </p:spPr>
        <p:txBody>
          <a:bodyPr wrap="square" rtlCol="0">
            <a:spAutoFit/>
          </a:bodyPr>
          <a:lstStyle/>
          <a:p>
            <a:pPr algn="ctr"/>
            <a:r>
              <a:rPr lang="en-US" sz="2400" dirty="0"/>
              <a:t>R, ape package</a:t>
            </a:r>
          </a:p>
        </p:txBody>
      </p:sp>
      <p:sp>
        <p:nvSpPr>
          <p:cNvPr id="27" name="Right Arrow 26"/>
          <p:cNvSpPr/>
          <p:nvPr/>
        </p:nvSpPr>
        <p:spPr>
          <a:xfrm rot="5400000">
            <a:off x="1095615" y="4270041"/>
            <a:ext cx="390845" cy="24417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3130333" y="1143000"/>
            <a:ext cx="2351863" cy="1254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Compile multiple sequence file</a:t>
            </a:r>
          </a:p>
        </p:txBody>
      </p:sp>
      <p:sp>
        <p:nvSpPr>
          <p:cNvPr id="23" name="TextBox 22"/>
          <p:cNvSpPr txBox="1"/>
          <p:nvPr/>
        </p:nvSpPr>
        <p:spPr>
          <a:xfrm>
            <a:off x="228600" y="228600"/>
            <a:ext cx="3393493" cy="523220"/>
          </a:xfrm>
          <a:prstGeom prst="rect">
            <a:avLst/>
          </a:prstGeom>
          <a:noFill/>
        </p:spPr>
        <p:txBody>
          <a:bodyPr wrap="none" rtlCol="0">
            <a:spAutoFit/>
          </a:bodyPr>
          <a:lstStyle/>
          <a:p>
            <a:r>
              <a:rPr lang="en-US" sz="2800" dirty="0" err="1" smtClean="0"/>
              <a:t>Phylogenetic</a:t>
            </a:r>
            <a:r>
              <a:rPr lang="en-US" sz="2800" dirty="0" smtClean="0"/>
              <a:t> Diversity</a:t>
            </a:r>
            <a:endParaRPr lang="en-US" sz="2800" dirty="0"/>
          </a:p>
        </p:txBody>
      </p:sp>
    </p:spTree>
    <p:extLst>
      <p:ext uri="{BB962C8B-B14F-4D97-AF65-F5344CB8AC3E}">
        <p14:creationId xmlns:p14="http://schemas.microsoft.com/office/powerpoint/2010/main" xmlns="" val="179258524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533400"/>
            <a:ext cx="9144000" cy="6324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cstate="print"/>
          <a:srcRect l="7762" t="9835" b="15674"/>
          <a:stretch/>
        </p:blipFill>
        <p:spPr>
          <a:xfrm>
            <a:off x="0" y="601896"/>
            <a:ext cx="8149851" cy="6256104"/>
          </a:xfrm>
          <a:prstGeom prst="rect">
            <a:avLst/>
          </a:prstGeom>
          <a:ln>
            <a:noFill/>
          </a:ln>
        </p:spPr>
      </p:pic>
      <p:sp>
        <p:nvSpPr>
          <p:cNvPr id="3" name="Rectangle 2"/>
          <p:cNvSpPr/>
          <p:nvPr/>
        </p:nvSpPr>
        <p:spPr>
          <a:xfrm>
            <a:off x="3356556" y="5937162"/>
            <a:ext cx="4284526" cy="644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2302099" y="927280"/>
            <a:ext cx="5502424" cy="1635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3538471" y="4398914"/>
            <a:ext cx="4102612" cy="1538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7856039" y="1506118"/>
            <a:ext cx="1034143" cy="369332"/>
          </a:xfrm>
          <a:prstGeom prst="rect">
            <a:avLst/>
          </a:prstGeom>
          <a:noFill/>
        </p:spPr>
        <p:txBody>
          <a:bodyPr wrap="square" rtlCol="0">
            <a:spAutoFit/>
          </a:bodyPr>
          <a:lstStyle/>
          <a:p>
            <a:r>
              <a:rPr lang="en-US" dirty="0">
                <a:solidFill>
                  <a:srgbClr val="FF0000"/>
                </a:solidFill>
              </a:rPr>
              <a:t>Algae</a:t>
            </a:r>
          </a:p>
        </p:txBody>
      </p:sp>
      <p:sp>
        <p:nvSpPr>
          <p:cNvPr id="9" name="TextBox 8"/>
          <p:cNvSpPr txBox="1"/>
          <p:nvPr/>
        </p:nvSpPr>
        <p:spPr>
          <a:xfrm>
            <a:off x="7730394" y="5124112"/>
            <a:ext cx="1034143" cy="369332"/>
          </a:xfrm>
          <a:prstGeom prst="rect">
            <a:avLst/>
          </a:prstGeom>
          <a:noFill/>
        </p:spPr>
        <p:txBody>
          <a:bodyPr wrap="square" rtlCol="0">
            <a:spAutoFit/>
          </a:bodyPr>
          <a:lstStyle/>
          <a:p>
            <a:r>
              <a:rPr lang="en-US" dirty="0">
                <a:solidFill>
                  <a:srgbClr val="FF0000"/>
                </a:solidFill>
              </a:rPr>
              <a:t>Flies</a:t>
            </a:r>
          </a:p>
        </p:txBody>
      </p:sp>
      <p:sp>
        <p:nvSpPr>
          <p:cNvPr id="10" name="TextBox 9"/>
          <p:cNvSpPr txBox="1"/>
          <p:nvPr/>
        </p:nvSpPr>
        <p:spPr>
          <a:xfrm>
            <a:off x="7730394" y="6109247"/>
            <a:ext cx="1034143" cy="369332"/>
          </a:xfrm>
          <a:prstGeom prst="rect">
            <a:avLst/>
          </a:prstGeom>
          <a:noFill/>
        </p:spPr>
        <p:txBody>
          <a:bodyPr wrap="square" rtlCol="0">
            <a:spAutoFit/>
          </a:bodyPr>
          <a:lstStyle/>
          <a:p>
            <a:r>
              <a:rPr lang="en-US" dirty="0">
                <a:solidFill>
                  <a:srgbClr val="FF0000"/>
                </a:solidFill>
              </a:rPr>
              <a:t>Snails</a:t>
            </a:r>
          </a:p>
        </p:txBody>
      </p:sp>
      <p:sp>
        <p:nvSpPr>
          <p:cNvPr id="11" name="TextBox 10"/>
          <p:cNvSpPr txBox="1"/>
          <p:nvPr/>
        </p:nvSpPr>
        <p:spPr>
          <a:xfrm>
            <a:off x="193183" y="90152"/>
            <a:ext cx="8795846" cy="430887"/>
          </a:xfrm>
          <a:prstGeom prst="rect">
            <a:avLst/>
          </a:prstGeom>
          <a:noFill/>
        </p:spPr>
        <p:txBody>
          <a:bodyPr wrap="square" rtlCol="0">
            <a:spAutoFit/>
          </a:bodyPr>
          <a:lstStyle/>
          <a:p>
            <a:r>
              <a:rPr lang="en-US" sz="2200" dirty="0" smtClean="0"/>
              <a:t>Example phylogeny (from subset, COI)</a:t>
            </a:r>
            <a:endParaRPr lang="en-US" sz="2200" dirty="0"/>
          </a:p>
        </p:txBody>
      </p:sp>
      <p:sp>
        <p:nvSpPr>
          <p:cNvPr id="13" name="TextBox 12"/>
          <p:cNvSpPr txBox="1"/>
          <p:nvPr/>
        </p:nvSpPr>
        <p:spPr>
          <a:xfrm>
            <a:off x="7772400" y="6503313"/>
            <a:ext cx="407484" cy="430887"/>
          </a:xfrm>
          <a:prstGeom prst="rect">
            <a:avLst/>
          </a:prstGeom>
          <a:noFill/>
        </p:spPr>
        <p:txBody>
          <a:bodyPr wrap="none" rtlCol="0">
            <a:spAutoFit/>
          </a:bodyPr>
          <a:lstStyle/>
          <a:p>
            <a:r>
              <a:rPr lang="en-US" sz="2200" dirty="0" smtClean="0">
                <a:solidFill>
                  <a:srgbClr val="FF0000"/>
                </a:solidFill>
              </a:rPr>
              <a:t>?!</a:t>
            </a:r>
            <a:endParaRPr lang="en-US" sz="2200" dirty="0">
              <a:solidFill>
                <a:srgbClr val="FF0000"/>
              </a:solidFill>
            </a:endParaRPr>
          </a:p>
        </p:txBody>
      </p:sp>
      <p:sp>
        <p:nvSpPr>
          <p:cNvPr id="14" name="TextBox 13"/>
          <p:cNvSpPr txBox="1"/>
          <p:nvPr/>
        </p:nvSpPr>
        <p:spPr>
          <a:xfrm>
            <a:off x="7805057" y="3048000"/>
            <a:ext cx="1034143" cy="369332"/>
          </a:xfrm>
          <a:prstGeom prst="rect">
            <a:avLst/>
          </a:prstGeom>
          <a:noFill/>
        </p:spPr>
        <p:txBody>
          <a:bodyPr wrap="square" rtlCol="0">
            <a:spAutoFit/>
          </a:bodyPr>
          <a:lstStyle/>
          <a:p>
            <a:r>
              <a:rPr lang="en-US" dirty="0" smtClean="0">
                <a:solidFill>
                  <a:srgbClr val="FF0000"/>
                </a:solidFill>
              </a:rPr>
              <a:t>Plants</a:t>
            </a:r>
            <a:endParaRPr lang="en-US" dirty="0">
              <a:solidFill>
                <a:srgbClr val="FF0000"/>
              </a:solidFill>
            </a:endParaRPr>
          </a:p>
        </p:txBody>
      </p:sp>
    </p:spTree>
    <p:extLst>
      <p:ext uri="{BB962C8B-B14F-4D97-AF65-F5344CB8AC3E}">
        <p14:creationId xmlns:p14="http://schemas.microsoft.com/office/powerpoint/2010/main" xmlns="" val="414214349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ioDiverse.JPG"/>
          <p:cNvPicPr>
            <a:picLocks noChangeAspect="1"/>
          </p:cNvPicPr>
          <p:nvPr/>
        </p:nvPicPr>
        <p:blipFill>
          <a:blip r:embed="rId3" cstate="print"/>
          <a:srcRect l="3006" r="8320"/>
          <a:stretch>
            <a:fillRect/>
          </a:stretch>
        </p:blipFill>
        <p:spPr>
          <a:xfrm>
            <a:off x="1447800" y="990600"/>
            <a:ext cx="6477000" cy="5049864"/>
          </a:xfrm>
          <a:prstGeom prst="rect">
            <a:avLst/>
          </a:prstGeom>
        </p:spPr>
      </p:pic>
      <p:sp>
        <p:nvSpPr>
          <p:cNvPr id="9" name="TextBox 8"/>
          <p:cNvSpPr txBox="1"/>
          <p:nvPr/>
        </p:nvSpPr>
        <p:spPr>
          <a:xfrm>
            <a:off x="4267200" y="6096000"/>
            <a:ext cx="3619709" cy="338554"/>
          </a:xfrm>
          <a:prstGeom prst="rect">
            <a:avLst/>
          </a:prstGeom>
          <a:noFill/>
        </p:spPr>
        <p:txBody>
          <a:bodyPr wrap="none" rtlCol="0">
            <a:spAutoFit/>
          </a:bodyPr>
          <a:lstStyle/>
          <a:p>
            <a:r>
              <a:rPr lang="en-US" sz="1600" dirty="0" smtClean="0"/>
              <a:t>http://www.biodiverseperspectives.com/</a:t>
            </a:r>
            <a:endParaRPr lang="en-US" sz="1600" dirty="0"/>
          </a:p>
        </p:txBody>
      </p:sp>
      <p:sp>
        <p:nvSpPr>
          <p:cNvPr id="6" name="TextBox 5"/>
          <p:cNvSpPr txBox="1"/>
          <p:nvPr/>
        </p:nvSpPr>
        <p:spPr>
          <a:xfrm>
            <a:off x="228600" y="228600"/>
            <a:ext cx="1112805" cy="584775"/>
          </a:xfrm>
          <a:prstGeom prst="rect">
            <a:avLst/>
          </a:prstGeom>
          <a:noFill/>
        </p:spPr>
        <p:txBody>
          <a:bodyPr wrap="none" rtlCol="0">
            <a:spAutoFit/>
          </a:bodyPr>
          <a:lstStyle/>
          <a:p>
            <a:r>
              <a:rPr lang="en-US" sz="3200" dirty="0" smtClean="0"/>
              <a:t>Goals</a:t>
            </a:r>
            <a:endParaRPr lang="en-US" sz="3200" dirty="0"/>
          </a:p>
        </p:txBody>
      </p:sp>
    </p:spTree>
    <p:extLst>
      <p:ext uri="{BB962C8B-B14F-4D97-AF65-F5344CB8AC3E}">
        <p14:creationId xmlns:p14="http://schemas.microsoft.com/office/powerpoint/2010/main" xmlns="" val="121093649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228600" y="228600"/>
            <a:ext cx="2382191" cy="584775"/>
          </a:xfrm>
          <a:prstGeom prst="rect">
            <a:avLst/>
          </a:prstGeom>
          <a:noFill/>
        </p:spPr>
        <p:txBody>
          <a:bodyPr wrap="none" rtlCol="0">
            <a:spAutoFit/>
          </a:bodyPr>
          <a:lstStyle/>
          <a:p>
            <a:r>
              <a:rPr lang="en-US" sz="3200" dirty="0" smtClean="0"/>
              <a:t>Project Goals</a:t>
            </a:r>
            <a:endParaRPr lang="en-US" sz="3200" dirty="0"/>
          </a:p>
        </p:txBody>
      </p:sp>
      <p:sp>
        <p:nvSpPr>
          <p:cNvPr id="25" name="TextBox 24"/>
          <p:cNvSpPr txBox="1"/>
          <p:nvPr/>
        </p:nvSpPr>
        <p:spPr>
          <a:xfrm>
            <a:off x="304800" y="914400"/>
            <a:ext cx="7848600" cy="5386090"/>
          </a:xfrm>
          <a:prstGeom prst="rect">
            <a:avLst/>
          </a:prstGeom>
          <a:noFill/>
        </p:spPr>
        <p:txBody>
          <a:bodyPr wrap="square" rtlCol="0">
            <a:spAutoFit/>
          </a:bodyPr>
          <a:lstStyle/>
          <a:p>
            <a:pPr marL="514350" indent="-514350">
              <a:buAutoNum type="arabicPeriod"/>
            </a:pPr>
            <a:r>
              <a:rPr lang="en-US" sz="2800" b="1" dirty="0" smtClean="0"/>
              <a:t>Functional trait assessment - systematic review</a:t>
            </a:r>
          </a:p>
          <a:p>
            <a:pPr marL="971550" lvl="1" indent="-514350">
              <a:buFont typeface="Arial" pitchFamily="34" charset="0"/>
              <a:buChar char="•"/>
            </a:pPr>
            <a:r>
              <a:rPr lang="en-US" sz="2600" dirty="0" smtClean="0"/>
              <a:t>Extract data (by December)</a:t>
            </a:r>
          </a:p>
          <a:p>
            <a:pPr marL="971550" lvl="1" indent="-514350">
              <a:buFont typeface="Arial" pitchFamily="34" charset="0"/>
              <a:buChar char="•"/>
            </a:pPr>
            <a:r>
              <a:rPr lang="en-US" sz="2600" dirty="0" smtClean="0"/>
              <a:t>Synthesis meeting mid-December</a:t>
            </a:r>
          </a:p>
          <a:p>
            <a:pPr marL="971550" lvl="1" indent="-514350">
              <a:buFont typeface="Arial" pitchFamily="34" charset="0"/>
              <a:buChar char="•"/>
            </a:pPr>
            <a:r>
              <a:rPr lang="en-US" sz="2600" dirty="0" smtClean="0"/>
              <a:t>Write review in winter 2015</a:t>
            </a:r>
          </a:p>
          <a:p>
            <a:pPr marL="514350" indent="-514350">
              <a:buAutoNum type="arabicPeriod"/>
            </a:pPr>
            <a:endParaRPr lang="en-US" sz="2800" dirty="0" smtClean="0"/>
          </a:p>
          <a:p>
            <a:pPr marL="514350" indent="-514350">
              <a:buAutoNum type="arabicPeriod"/>
            </a:pPr>
            <a:r>
              <a:rPr lang="en-US" sz="2800" b="1" dirty="0" smtClean="0"/>
              <a:t>Dimensions of biodiversity meta-analysis</a:t>
            </a:r>
          </a:p>
          <a:p>
            <a:pPr marL="971550" lvl="1" indent="-514350">
              <a:buFont typeface="Arial" pitchFamily="34" charset="0"/>
              <a:buChar char="•"/>
            </a:pPr>
            <a:r>
              <a:rPr lang="en-US" sz="2600" dirty="0" smtClean="0"/>
              <a:t>Populate trait matrix (by February)</a:t>
            </a:r>
          </a:p>
          <a:p>
            <a:pPr marL="971550" lvl="1" indent="-514350">
              <a:buFont typeface="Arial" pitchFamily="34" charset="0"/>
              <a:buChar char="•"/>
            </a:pPr>
            <a:r>
              <a:rPr lang="en-US" sz="2600" dirty="0" smtClean="0"/>
              <a:t>Extract distance metrics, analyze against </a:t>
            </a:r>
            <a:br>
              <a:rPr lang="en-US" sz="2600" dirty="0" smtClean="0"/>
            </a:br>
            <a:r>
              <a:rPr lang="en-US" sz="2600" dirty="0" smtClean="0"/>
              <a:t>effect sizes (by April)</a:t>
            </a:r>
          </a:p>
          <a:p>
            <a:pPr marL="971550" lvl="1" indent="-514350">
              <a:buFont typeface="Arial" pitchFamily="34" charset="0"/>
              <a:buChar char="•"/>
            </a:pPr>
            <a:r>
              <a:rPr lang="en-US" sz="2600" dirty="0" smtClean="0"/>
              <a:t>Write paper in spring 2015</a:t>
            </a:r>
          </a:p>
          <a:p>
            <a:pPr marL="971550" lvl="1" indent="-514350">
              <a:buFont typeface="Arial" pitchFamily="34" charset="0"/>
              <a:buChar char="•"/>
            </a:pPr>
            <a:r>
              <a:rPr lang="en-US" sz="2600" dirty="0" smtClean="0"/>
              <a:t>Submit before OSS 2015!</a:t>
            </a:r>
            <a:endParaRPr lang="en-US" sz="2600" dirty="0" smtClean="0"/>
          </a:p>
          <a:p>
            <a:pPr marL="463550" lvl="1" indent="-463550"/>
            <a:endParaRPr lang="en-US" sz="2600" dirty="0" smtClean="0"/>
          </a:p>
          <a:p>
            <a:pPr marL="463550" lvl="1" indent="-463550"/>
            <a:r>
              <a:rPr lang="en-US" sz="2600" b="1" dirty="0" smtClean="0"/>
              <a:t>Tools: R, </a:t>
            </a:r>
            <a:r>
              <a:rPr lang="en-US" sz="2600" b="1" dirty="0" err="1" smtClean="0"/>
              <a:t>OpenMEE</a:t>
            </a:r>
            <a:endParaRPr lang="en-US" sz="2800" dirty="0"/>
          </a:p>
        </p:txBody>
      </p:sp>
    </p:spTree>
    <p:extLst>
      <p:ext uri="{BB962C8B-B14F-4D97-AF65-F5344CB8AC3E}">
        <p14:creationId xmlns:p14="http://schemas.microsoft.com/office/powerpoint/2010/main" xmlns="" val="94968085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ites.duke.edu/environ181s_01_s2011_alg22/files/2011/04/wallpaper-462484.jpg"/>
          <p:cNvPicPr>
            <a:picLocks noChangeAspect="1" noChangeArrowheads="1"/>
          </p:cNvPicPr>
          <p:nvPr/>
        </p:nvPicPr>
        <p:blipFill>
          <a:blip r:embed="rId3" cstate="print">
            <a:lum/>
            <a:extLst>
              <a:ext uri="{28A0092B-C50C-407E-A947-70E740481C1C}">
                <a14:useLocalDpi xmlns="" xmlns:a14="http://schemas.microsoft.com/office/drawing/2010/main" val="0"/>
              </a:ext>
            </a:extLst>
          </a:blip>
          <a:srcRect/>
          <a:stretch>
            <a:fillRect/>
          </a:stretch>
        </p:blipFill>
        <p:spPr bwMode="auto">
          <a:xfrm>
            <a:off x="-762000" y="0"/>
            <a:ext cx="10286998"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itle 1"/>
          <p:cNvSpPr txBox="1">
            <a:spLocks/>
          </p:cNvSpPr>
          <p:nvPr/>
        </p:nvSpPr>
        <p:spPr>
          <a:xfrm>
            <a:off x="838200" y="4876800"/>
            <a:ext cx="59436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0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mj-lt"/>
                <a:ea typeface="+mj-ea"/>
                <a:cs typeface="+mj-cs"/>
              </a:rPr>
              <a:t>Biodiversity</a:t>
            </a:r>
            <a:endParaRPr kumimoji="0" lang="en-US" sz="7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0"/>
          <p:cNvPicPr>
            <a:picLocks noChangeAspect="1"/>
          </p:cNvPicPr>
          <p:nvPr/>
        </p:nvPicPr>
        <p:blipFill>
          <a:blip r:embed="rId3" cstate="print"/>
          <a:srcRect/>
          <a:stretch>
            <a:fillRect/>
          </a:stretch>
        </p:blipFill>
        <p:spPr bwMode="auto">
          <a:xfrm>
            <a:off x="508000" y="889000"/>
            <a:ext cx="8128000" cy="5080000"/>
          </a:xfrm>
          <a:prstGeom prst="rect">
            <a:avLst/>
          </a:prstGeom>
          <a:noFill/>
          <a:ln w="9525">
            <a:noFill/>
            <a:miter lim="800000"/>
            <a:headEnd/>
            <a:tailEnd/>
          </a:ln>
        </p:spPr>
      </p:pic>
      <p:sp>
        <p:nvSpPr>
          <p:cNvPr id="34819" name="TextBox 21"/>
          <p:cNvSpPr txBox="1">
            <a:spLocks noChangeArrowheads="1"/>
          </p:cNvSpPr>
          <p:nvPr/>
        </p:nvSpPr>
        <p:spPr bwMode="auto">
          <a:xfrm>
            <a:off x="6416675" y="6596063"/>
            <a:ext cx="2727325" cy="261937"/>
          </a:xfrm>
          <a:prstGeom prst="rect">
            <a:avLst/>
          </a:prstGeom>
          <a:noFill/>
          <a:ln w="9525">
            <a:noFill/>
            <a:miter lim="800000"/>
            <a:headEnd/>
            <a:tailEnd/>
          </a:ln>
        </p:spPr>
        <p:txBody>
          <a:bodyPr wrap="none">
            <a:spAutoFit/>
          </a:bodyPr>
          <a:lstStyle/>
          <a:p>
            <a:r>
              <a:rPr lang="en-US" altLang="en-US" sz="1100"/>
              <a:t>Image: woodleywonderworks Flicker Stream</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183" y="268069"/>
            <a:ext cx="8795846" cy="646331"/>
          </a:xfrm>
          <a:prstGeom prst="rect">
            <a:avLst/>
          </a:prstGeom>
          <a:noFill/>
        </p:spPr>
        <p:txBody>
          <a:bodyPr wrap="square" rtlCol="0">
            <a:spAutoFit/>
          </a:bodyPr>
          <a:lstStyle/>
          <a:p>
            <a:r>
              <a:rPr lang="en-US" sz="3600" dirty="0" smtClean="0"/>
              <a:t>Troubleshooting </a:t>
            </a:r>
            <a:r>
              <a:rPr lang="en-US" sz="3600" dirty="0" err="1" smtClean="0"/>
              <a:t>phylogenetics</a:t>
            </a:r>
            <a:endParaRPr lang="en-US" sz="3600" dirty="0"/>
          </a:p>
        </p:txBody>
      </p:sp>
      <p:sp>
        <p:nvSpPr>
          <p:cNvPr id="3" name="TextBox 2"/>
          <p:cNvSpPr txBox="1"/>
          <p:nvPr/>
        </p:nvSpPr>
        <p:spPr>
          <a:xfrm>
            <a:off x="296214" y="1145024"/>
            <a:ext cx="8255357"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smtClean="0"/>
              <a:t>Gblocks</a:t>
            </a:r>
            <a:r>
              <a:rPr lang="en-US" sz="2400" dirty="0" smtClean="0"/>
              <a:t> is great for distantly related taxa, but it conflates variation in closely related taxa. What’s the effect on the </a:t>
            </a:r>
            <a:r>
              <a:rPr lang="en-US" sz="2400" dirty="0" err="1" smtClean="0"/>
              <a:t>ultrametric</a:t>
            </a:r>
            <a:r>
              <a:rPr lang="en-US" sz="2400" dirty="0" smtClean="0"/>
              <a:t> tree?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Many organisms aren’t genetically represented and congeners are used instead.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Plants are poorly resolved by the COI barcode; other barcodes may need to be employed for certain clades.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Right now, sequences are pulled by hand from </a:t>
            </a:r>
            <a:r>
              <a:rPr lang="en-US" sz="2400" dirty="0" err="1" smtClean="0"/>
              <a:t>Genbank</a:t>
            </a:r>
            <a:r>
              <a:rPr lang="en-US" sz="2400" dirty="0"/>
              <a:t> </a:t>
            </a:r>
            <a:r>
              <a:rPr lang="en-US" sz="2400" dirty="0" smtClean="0"/>
              <a:t>to ensure quality and ease alignment. Is it possible to automate this for 700+ species with a lot of search parameters?</a:t>
            </a:r>
          </a:p>
          <a:p>
            <a:r>
              <a:rPr lang="en-US" sz="2400" dirty="0" smtClean="0"/>
              <a:t>	(continued on next slide</a:t>
            </a:r>
            <a:r>
              <a:rPr lang="en-US" sz="2400" dirty="0" smtClean="0"/>
              <a:t>)</a:t>
            </a:r>
            <a:endParaRPr lang="en-US" dirty="0" smtClean="0"/>
          </a:p>
        </p:txBody>
      </p:sp>
    </p:spTree>
    <p:extLst>
      <p:ext uri="{BB962C8B-B14F-4D97-AF65-F5344CB8AC3E}">
        <p14:creationId xmlns:p14="http://schemas.microsoft.com/office/powerpoint/2010/main" xmlns="" val="36005069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srcRect r="12716"/>
          <a:stretch/>
        </p:blipFill>
        <p:spPr>
          <a:xfrm>
            <a:off x="0" y="1033527"/>
            <a:ext cx="9087690" cy="5853659"/>
          </a:xfrm>
          <a:prstGeom prst="rect">
            <a:avLst/>
          </a:prstGeom>
        </p:spPr>
      </p:pic>
      <p:sp>
        <p:nvSpPr>
          <p:cNvPr id="4" name="Oval 3"/>
          <p:cNvSpPr/>
          <p:nvPr/>
        </p:nvSpPr>
        <p:spPr>
          <a:xfrm>
            <a:off x="438645" y="3597472"/>
            <a:ext cx="1221190" cy="36288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843825" y="3341080"/>
            <a:ext cx="539220" cy="36288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38645" y="6286781"/>
            <a:ext cx="910470" cy="36288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67364" y="1813810"/>
            <a:ext cx="3183534" cy="37774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349115" y="4407107"/>
            <a:ext cx="929390" cy="24016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430780" y="1394085"/>
            <a:ext cx="2558249" cy="923330"/>
          </a:xfrm>
          <a:prstGeom prst="rect">
            <a:avLst/>
          </a:prstGeom>
          <a:solidFill>
            <a:schemeClr val="bg1"/>
          </a:solidFill>
          <a:ln>
            <a:solidFill>
              <a:srgbClr val="FF0000"/>
            </a:solidFill>
          </a:ln>
        </p:spPr>
        <p:txBody>
          <a:bodyPr wrap="square" rtlCol="0">
            <a:spAutoFit/>
          </a:bodyPr>
          <a:lstStyle/>
          <a:p>
            <a:r>
              <a:rPr lang="en-US" dirty="0" smtClean="0"/>
              <a:t>Must use </a:t>
            </a:r>
            <a:r>
              <a:rPr lang="en-US" dirty="0" err="1" smtClean="0"/>
              <a:t>GenBank</a:t>
            </a:r>
            <a:r>
              <a:rPr lang="en-US" dirty="0" smtClean="0"/>
              <a:t> search terms for quality control</a:t>
            </a:r>
            <a:endParaRPr lang="en-US" dirty="0"/>
          </a:p>
        </p:txBody>
      </p:sp>
      <p:sp>
        <p:nvSpPr>
          <p:cNvPr id="11" name="TextBox 10"/>
          <p:cNvSpPr txBox="1"/>
          <p:nvPr/>
        </p:nvSpPr>
        <p:spPr>
          <a:xfrm>
            <a:off x="5232815" y="2648670"/>
            <a:ext cx="2036165" cy="646331"/>
          </a:xfrm>
          <a:prstGeom prst="rect">
            <a:avLst/>
          </a:prstGeom>
          <a:solidFill>
            <a:schemeClr val="bg1"/>
          </a:solidFill>
          <a:ln>
            <a:solidFill>
              <a:srgbClr val="FF0000"/>
            </a:solidFill>
          </a:ln>
        </p:spPr>
        <p:txBody>
          <a:bodyPr wrap="square" rtlCol="0">
            <a:spAutoFit/>
          </a:bodyPr>
          <a:lstStyle/>
          <a:p>
            <a:r>
              <a:rPr lang="en-US" dirty="0" smtClean="0"/>
              <a:t>May need to use different barcodes</a:t>
            </a:r>
            <a:endParaRPr lang="en-US" dirty="0"/>
          </a:p>
        </p:txBody>
      </p:sp>
      <p:cxnSp>
        <p:nvCxnSpPr>
          <p:cNvPr id="14" name="Straight Connector 13"/>
          <p:cNvCxnSpPr>
            <a:stCxn id="4" idx="6"/>
          </p:cNvCxnSpPr>
          <p:nvPr/>
        </p:nvCxnSpPr>
        <p:spPr>
          <a:xfrm>
            <a:off x="1659835" y="3778914"/>
            <a:ext cx="5010788" cy="391719"/>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6250897" y="3708968"/>
            <a:ext cx="2293494" cy="1477328"/>
          </a:xfrm>
          <a:prstGeom prst="rect">
            <a:avLst/>
          </a:prstGeom>
          <a:solidFill>
            <a:schemeClr val="bg1"/>
          </a:solidFill>
          <a:ln>
            <a:solidFill>
              <a:srgbClr val="FF0000"/>
            </a:solidFill>
          </a:ln>
        </p:spPr>
        <p:txBody>
          <a:bodyPr wrap="square" rtlCol="0">
            <a:spAutoFit/>
          </a:bodyPr>
          <a:lstStyle/>
          <a:p>
            <a:r>
              <a:rPr lang="en-US" dirty="0" smtClean="0"/>
              <a:t>Have to watch minimum and maximum lengths; first hit is not always the right one</a:t>
            </a:r>
            <a:endParaRPr lang="en-US" dirty="0"/>
          </a:p>
        </p:txBody>
      </p:sp>
      <p:cxnSp>
        <p:nvCxnSpPr>
          <p:cNvPr id="19" name="Straight Connector 18"/>
          <p:cNvCxnSpPr/>
          <p:nvPr/>
        </p:nvCxnSpPr>
        <p:spPr>
          <a:xfrm flipV="1">
            <a:off x="1240109" y="6040388"/>
            <a:ext cx="753583" cy="293278"/>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1871735" y="5757994"/>
            <a:ext cx="3209931" cy="923330"/>
          </a:xfrm>
          <a:prstGeom prst="rect">
            <a:avLst/>
          </a:prstGeom>
          <a:solidFill>
            <a:schemeClr val="bg1"/>
          </a:solidFill>
          <a:ln>
            <a:solidFill>
              <a:srgbClr val="FF0000"/>
            </a:solidFill>
          </a:ln>
        </p:spPr>
        <p:txBody>
          <a:bodyPr wrap="square" rtlCol="0">
            <a:spAutoFit/>
          </a:bodyPr>
          <a:lstStyle/>
          <a:p>
            <a:r>
              <a:rPr lang="en-US" dirty="0" smtClean="0"/>
              <a:t>Hits may involve multiple congeners and only 1 should be selected</a:t>
            </a:r>
            <a:endParaRPr lang="en-US" dirty="0"/>
          </a:p>
        </p:txBody>
      </p:sp>
      <p:cxnSp>
        <p:nvCxnSpPr>
          <p:cNvPr id="21" name="Straight Connector 20"/>
          <p:cNvCxnSpPr/>
          <p:nvPr/>
        </p:nvCxnSpPr>
        <p:spPr>
          <a:xfrm>
            <a:off x="1871735" y="4650635"/>
            <a:ext cx="631622" cy="286305"/>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2250351" y="4715384"/>
            <a:ext cx="2293494" cy="646331"/>
          </a:xfrm>
          <a:prstGeom prst="rect">
            <a:avLst/>
          </a:prstGeom>
          <a:solidFill>
            <a:schemeClr val="bg1"/>
          </a:solidFill>
          <a:ln>
            <a:solidFill>
              <a:srgbClr val="FF0000"/>
            </a:solidFill>
          </a:ln>
        </p:spPr>
        <p:txBody>
          <a:bodyPr wrap="square" rtlCol="0">
            <a:spAutoFit/>
          </a:bodyPr>
          <a:lstStyle/>
          <a:p>
            <a:r>
              <a:rPr lang="en-US" dirty="0" err="1" smtClean="0"/>
              <a:t>Unvouched</a:t>
            </a:r>
            <a:r>
              <a:rPr lang="en-US" dirty="0" smtClean="0"/>
              <a:t> specimens are treated differently</a:t>
            </a:r>
            <a:endParaRPr lang="en-US" dirty="0"/>
          </a:p>
        </p:txBody>
      </p:sp>
      <p:sp>
        <p:nvSpPr>
          <p:cNvPr id="17" name="TextBox 16"/>
          <p:cNvSpPr txBox="1"/>
          <p:nvPr/>
        </p:nvSpPr>
        <p:spPr>
          <a:xfrm>
            <a:off x="193183" y="268069"/>
            <a:ext cx="8795846" cy="646331"/>
          </a:xfrm>
          <a:prstGeom prst="rect">
            <a:avLst/>
          </a:prstGeom>
          <a:noFill/>
        </p:spPr>
        <p:txBody>
          <a:bodyPr wrap="square" rtlCol="0">
            <a:spAutoFit/>
          </a:bodyPr>
          <a:lstStyle/>
          <a:p>
            <a:r>
              <a:rPr lang="en-US" sz="3600" dirty="0" smtClean="0"/>
              <a:t>Troubleshooting </a:t>
            </a:r>
            <a:r>
              <a:rPr lang="en-US" sz="3600" dirty="0" err="1" smtClean="0"/>
              <a:t>phylogenetics</a:t>
            </a:r>
            <a:endParaRPr lang="en-US" sz="3600" dirty="0"/>
          </a:p>
        </p:txBody>
      </p:sp>
    </p:spTree>
    <p:extLst>
      <p:ext uri="{BB962C8B-B14F-4D97-AF65-F5344CB8AC3E}">
        <p14:creationId xmlns:p14="http://schemas.microsoft.com/office/powerpoint/2010/main" xmlns="" val="292361805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0" y="2171700"/>
            <a:ext cx="3810000" cy="251460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0" y="0"/>
            <a:ext cx="2667000" cy="2209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6477000" y="0"/>
            <a:ext cx="2667000" cy="22098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0" y="4724400"/>
            <a:ext cx="2667000" cy="21336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77000" y="4724400"/>
            <a:ext cx="2667000" cy="21336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48000" y="2514600"/>
            <a:ext cx="3124200" cy="1569660"/>
          </a:xfrm>
          <a:prstGeom prst="rect">
            <a:avLst/>
          </a:prstGeom>
          <a:noFill/>
        </p:spPr>
        <p:txBody>
          <a:bodyPr wrap="square" rtlCol="0">
            <a:spAutoFit/>
          </a:bodyPr>
          <a:lstStyle/>
          <a:p>
            <a:pPr algn="ctr"/>
            <a:r>
              <a:rPr lang="en-US" sz="2400" b="1" dirty="0" smtClean="0"/>
              <a:t>Issue</a:t>
            </a:r>
          </a:p>
          <a:p>
            <a:pPr algn="ctr"/>
            <a:endParaRPr lang="en-US" sz="2400" dirty="0"/>
          </a:p>
          <a:p>
            <a:pPr algn="ctr"/>
            <a:r>
              <a:rPr lang="en-US" sz="2400" dirty="0" smtClean="0"/>
              <a:t>How does biodiversity sustain life on earth?</a:t>
            </a:r>
            <a:endParaRPr lang="en-US" sz="2400" dirty="0"/>
          </a:p>
        </p:txBody>
      </p:sp>
      <p:sp>
        <p:nvSpPr>
          <p:cNvPr id="16" name="TextBox 15"/>
          <p:cNvSpPr txBox="1"/>
          <p:nvPr/>
        </p:nvSpPr>
        <p:spPr>
          <a:xfrm>
            <a:off x="2133600" y="61079"/>
            <a:ext cx="4876800" cy="3046988"/>
          </a:xfrm>
          <a:prstGeom prst="rect">
            <a:avLst/>
          </a:prstGeom>
          <a:noFill/>
        </p:spPr>
        <p:txBody>
          <a:bodyPr wrap="square" rtlCol="0">
            <a:spAutoFit/>
          </a:bodyPr>
          <a:lstStyle/>
          <a:p>
            <a:pPr algn="ctr"/>
            <a:r>
              <a:rPr lang="en-US" sz="2000" b="1" dirty="0" smtClean="0"/>
              <a:t>Problems</a:t>
            </a:r>
          </a:p>
          <a:p>
            <a:pPr algn="ctr"/>
            <a:endParaRPr lang="en-US" sz="2000" b="1" dirty="0" smtClean="0"/>
          </a:p>
          <a:p>
            <a:pPr algn="ctr"/>
            <a:r>
              <a:rPr lang="en-US" sz="2000" dirty="0" smtClean="0"/>
              <a:t>How does the variety of plants and animals in a community contribute to environmental goods and services? </a:t>
            </a:r>
            <a:r>
              <a:rPr lang="en-US" sz="2000" dirty="0"/>
              <a:t>Is it about how </a:t>
            </a:r>
            <a:r>
              <a:rPr lang="en-US" sz="2000" dirty="0" smtClean="0"/>
              <a:t>many, </a:t>
            </a:r>
            <a:r>
              <a:rPr lang="en-US" sz="2000" dirty="0"/>
              <a:t>or is it </a:t>
            </a:r>
            <a:r>
              <a:rPr lang="en-US" sz="2000" dirty="0" smtClean="0"/>
              <a:t>about how different they are? </a:t>
            </a:r>
          </a:p>
          <a:p>
            <a:pPr algn="ctr"/>
            <a:endParaRPr lang="en-US" dirty="0" smtClean="0"/>
          </a:p>
          <a:p>
            <a:pPr algn="ctr"/>
            <a:endParaRPr lang="en-US" b="1" dirty="0" smtClean="0"/>
          </a:p>
          <a:p>
            <a:pPr algn="ctr"/>
            <a:endParaRPr lang="en-US" b="1" dirty="0"/>
          </a:p>
          <a:p>
            <a:pPr algn="ctr"/>
            <a:endParaRPr lang="en-US" b="1" dirty="0"/>
          </a:p>
        </p:txBody>
      </p:sp>
      <p:sp>
        <p:nvSpPr>
          <p:cNvPr id="17" name="TextBox 16"/>
          <p:cNvSpPr txBox="1"/>
          <p:nvPr/>
        </p:nvSpPr>
        <p:spPr>
          <a:xfrm>
            <a:off x="6934200" y="1981200"/>
            <a:ext cx="2057400" cy="3477875"/>
          </a:xfrm>
          <a:prstGeom prst="rect">
            <a:avLst/>
          </a:prstGeom>
          <a:noFill/>
        </p:spPr>
        <p:txBody>
          <a:bodyPr wrap="square" rtlCol="0">
            <a:spAutoFit/>
          </a:bodyPr>
          <a:lstStyle/>
          <a:p>
            <a:pPr algn="ctr"/>
            <a:r>
              <a:rPr lang="en-US" sz="2000" b="1" dirty="0" smtClean="0"/>
              <a:t>So What</a:t>
            </a:r>
          </a:p>
          <a:p>
            <a:pPr algn="ctr"/>
            <a:endParaRPr lang="en-US" sz="2000" b="1" dirty="0" smtClean="0"/>
          </a:p>
          <a:p>
            <a:pPr algn="ctr"/>
            <a:r>
              <a:rPr lang="en-US" sz="2000" dirty="0" smtClean="0"/>
              <a:t>We are losing species at an unprecedented rate, yet we don’t know the consequences of this loss for human well-being.</a:t>
            </a:r>
            <a:endParaRPr lang="en-US" sz="2000" dirty="0"/>
          </a:p>
        </p:txBody>
      </p:sp>
      <p:sp>
        <p:nvSpPr>
          <p:cNvPr id="18" name="TextBox 17"/>
          <p:cNvSpPr txBox="1"/>
          <p:nvPr/>
        </p:nvSpPr>
        <p:spPr>
          <a:xfrm>
            <a:off x="2133600" y="4724400"/>
            <a:ext cx="4800600" cy="1938992"/>
          </a:xfrm>
          <a:prstGeom prst="rect">
            <a:avLst/>
          </a:prstGeom>
          <a:noFill/>
        </p:spPr>
        <p:txBody>
          <a:bodyPr wrap="square" rtlCol="0">
            <a:spAutoFit/>
          </a:bodyPr>
          <a:lstStyle/>
          <a:p>
            <a:pPr algn="ctr"/>
            <a:r>
              <a:rPr lang="en-US" sz="2000" b="1" dirty="0" smtClean="0"/>
              <a:t>Solutions</a:t>
            </a:r>
          </a:p>
          <a:p>
            <a:pPr algn="ctr"/>
            <a:endParaRPr lang="en-US" sz="2000" dirty="0" smtClean="0"/>
          </a:p>
          <a:p>
            <a:pPr algn="ctr"/>
            <a:r>
              <a:rPr lang="en-US" sz="2000" dirty="0" smtClean="0"/>
              <a:t>Accounting for similarity among plants or animals can be used to better understand how diversity and environmental goods and services are related. </a:t>
            </a:r>
            <a:endParaRPr lang="en-US" sz="2000" dirty="0"/>
          </a:p>
        </p:txBody>
      </p:sp>
      <p:sp>
        <p:nvSpPr>
          <p:cNvPr id="19" name="TextBox 18"/>
          <p:cNvSpPr txBox="1"/>
          <p:nvPr/>
        </p:nvSpPr>
        <p:spPr>
          <a:xfrm>
            <a:off x="152400" y="1905000"/>
            <a:ext cx="2057400" cy="3447098"/>
          </a:xfrm>
          <a:prstGeom prst="rect">
            <a:avLst/>
          </a:prstGeom>
          <a:noFill/>
        </p:spPr>
        <p:txBody>
          <a:bodyPr wrap="square" rtlCol="0">
            <a:spAutoFit/>
          </a:bodyPr>
          <a:lstStyle/>
          <a:p>
            <a:pPr algn="ctr"/>
            <a:r>
              <a:rPr lang="en-US" sz="2000" b="1" dirty="0" smtClean="0"/>
              <a:t>Benefits</a:t>
            </a:r>
          </a:p>
          <a:p>
            <a:pPr algn="ctr"/>
            <a:endParaRPr lang="en-US" sz="2000" b="1" dirty="0" smtClean="0"/>
          </a:p>
          <a:p>
            <a:pPr algn="ctr"/>
            <a:r>
              <a:rPr lang="en-US" sz="2000" dirty="0" smtClean="0"/>
              <a:t>Identifying relevant diversity measurements can help to set goals for sustainable conservation and management.</a:t>
            </a:r>
          </a:p>
          <a:p>
            <a:pPr algn="ctr"/>
            <a:endParaRPr lang="en-US" dirty="0"/>
          </a:p>
        </p:txBody>
      </p:sp>
      <p:sp>
        <p:nvSpPr>
          <p:cNvPr id="3" name="TextBox 2"/>
          <p:cNvSpPr txBox="1"/>
          <p:nvPr/>
        </p:nvSpPr>
        <p:spPr>
          <a:xfrm>
            <a:off x="-1706926" y="445138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xmlns="" val="99816942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ites.duke.edu/environ181s_01_s2011_alg22/files/2011/04/wallpaper-462484.jpg"/>
          <p:cNvPicPr>
            <a:picLocks noChangeAspect="1" noChangeArrowheads="1"/>
          </p:cNvPicPr>
          <p:nvPr/>
        </p:nvPicPr>
        <p:blipFill>
          <a:blip r:embed="rId3" cstate="print">
            <a:lum/>
            <a:extLst>
              <a:ext uri="{28A0092B-C50C-407E-A947-70E740481C1C}">
                <a14:useLocalDpi xmlns="" xmlns:a14="http://schemas.microsoft.com/office/drawing/2010/main" val="0"/>
              </a:ext>
            </a:extLst>
          </a:blip>
          <a:srcRect/>
          <a:stretch>
            <a:fillRect/>
          </a:stretch>
        </p:blipFill>
        <p:spPr bwMode="auto">
          <a:xfrm>
            <a:off x="-762000" y="0"/>
            <a:ext cx="10286998"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762000" y="0"/>
            <a:ext cx="10287000" cy="6858000"/>
          </a:xfrm>
          <a:prstGeom prst="rect">
            <a:avLst/>
          </a:prstGeom>
          <a:gradFill flip="none" rotWithShape="1">
            <a:gsLst>
              <a:gs pos="0">
                <a:srgbClr val="007AD6"/>
              </a:gs>
              <a:gs pos="39999">
                <a:srgbClr val="85C2FF">
                  <a:alpha val="90000"/>
                </a:srgbClr>
              </a:gs>
              <a:gs pos="70000">
                <a:schemeClr val="bg1">
                  <a:alpha val="35000"/>
                </a:schemeClr>
              </a:gs>
              <a:gs pos="100000">
                <a:schemeClr val="bg1">
                  <a:alpha val="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8600" y="685800"/>
            <a:ext cx="8534400" cy="2508379"/>
          </a:xfrm>
          <a:prstGeom prst="rect">
            <a:avLst/>
          </a:prstGeom>
        </p:spPr>
        <p:txBody>
          <a:bodyPr wrap="square">
            <a:spAutoFit/>
          </a:bodyPr>
          <a:lstStyle/>
          <a:p>
            <a:r>
              <a:rPr lang="en-US" sz="2800" b="1" dirty="0" smtClean="0">
                <a:solidFill>
                  <a:schemeClr val="bg1"/>
                </a:solidFill>
                <a:effectLst>
                  <a:outerShdw blurRad="38100" dist="38100" dir="2700000" algn="tl">
                    <a:srgbClr val="000000">
                      <a:alpha val="43137"/>
                    </a:srgbClr>
                  </a:outerShdw>
                </a:effectLst>
              </a:rPr>
              <a:t>"</a:t>
            </a:r>
            <a:r>
              <a:rPr lang="en-US" sz="2800" b="1" dirty="0" smtClean="0">
                <a:solidFill>
                  <a:schemeClr val="bg1"/>
                </a:solidFill>
                <a:effectLst>
                  <a:outerShdw blurRad="38100" dist="38100" dir="2700000" algn="tl">
                    <a:srgbClr val="000000">
                      <a:alpha val="43137"/>
                    </a:srgbClr>
                  </a:outerShdw>
                </a:effectLst>
              </a:rPr>
              <a:t>Biological diversity is the variety and variability among living organisms and the ecological complexes in which they </a:t>
            </a:r>
            <a:r>
              <a:rPr lang="en-US" sz="2800" b="1" dirty="0" smtClean="0">
                <a:solidFill>
                  <a:schemeClr val="bg1"/>
                </a:solidFill>
                <a:effectLst>
                  <a:outerShdw blurRad="38100" dist="38100" dir="2700000" algn="tl">
                    <a:srgbClr val="000000">
                      <a:alpha val="43137"/>
                    </a:srgbClr>
                  </a:outerShdw>
                </a:effectLst>
              </a:rPr>
              <a:t>occur… [encompassing] different </a:t>
            </a:r>
            <a:r>
              <a:rPr lang="en-US" sz="2800" b="1" dirty="0" smtClean="0">
                <a:solidFill>
                  <a:schemeClr val="bg1"/>
                </a:solidFill>
                <a:effectLst>
                  <a:outerShdw blurRad="38100" dist="38100" dir="2700000" algn="tl">
                    <a:srgbClr val="000000">
                      <a:alpha val="43137"/>
                    </a:srgbClr>
                  </a:outerShdw>
                </a:effectLst>
              </a:rPr>
              <a:t>ecosystems, species, genes, and their relative abundance</a:t>
            </a:r>
            <a:r>
              <a:rPr lang="en-US" sz="2800" b="1" dirty="0" smtClean="0">
                <a:solidFill>
                  <a:schemeClr val="bg1"/>
                </a:solidFill>
                <a:effectLst>
                  <a:outerShdw blurRad="38100" dist="38100" dir="2700000" algn="tl">
                    <a:srgbClr val="000000">
                      <a:alpha val="43137"/>
                    </a:srgbClr>
                  </a:outerShdw>
                </a:effectLst>
              </a:rPr>
              <a:t>.”</a:t>
            </a:r>
            <a:endParaRPr lang="en-US" b="1" dirty="0" smtClean="0">
              <a:solidFill>
                <a:schemeClr val="bg1"/>
              </a:solidFill>
              <a:effectLst>
                <a:outerShdw blurRad="38100" dist="38100" dir="2700000" algn="tl">
                  <a:srgbClr val="000000">
                    <a:alpha val="43137"/>
                  </a:srgbClr>
                </a:outerShdw>
              </a:effectLst>
            </a:endParaRPr>
          </a:p>
          <a:p>
            <a:pPr algn="ctr">
              <a:spcBef>
                <a:spcPts val="600"/>
              </a:spcBef>
            </a:pPr>
            <a:r>
              <a:rPr lang="en-US" dirty="0" smtClean="0">
                <a:solidFill>
                  <a:schemeClr val="bg1"/>
                </a:solidFill>
                <a:effectLst>
                  <a:outerShdw blurRad="38100" dist="38100" dir="2700000" algn="tl">
                    <a:srgbClr val="000000">
                      <a:alpha val="43137"/>
                    </a:srgbClr>
                  </a:outerShdw>
                </a:effectLst>
              </a:rPr>
              <a:t>- U.S</a:t>
            </a:r>
            <a:r>
              <a:rPr lang="en-US" dirty="0" smtClean="0">
                <a:solidFill>
                  <a:schemeClr val="bg1"/>
                </a:solidFill>
                <a:effectLst>
                  <a:outerShdw blurRad="38100" dist="38100" dir="2700000" algn="tl">
                    <a:srgbClr val="000000">
                      <a:alpha val="43137"/>
                    </a:srgbClr>
                  </a:outerShdw>
                </a:effectLst>
              </a:rPr>
              <a:t>. Congress Office of Technology Assessment, </a:t>
            </a:r>
            <a:r>
              <a:rPr lang="en-US" dirty="0" smtClean="0">
                <a:solidFill>
                  <a:schemeClr val="bg1"/>
                </a:solidFill>
                <a:effectLst>
                  <a:outerShdw blurRad="38100" dist="38100" dir="2700000" algn="tl">
                    <a:srgbClr val="000000">
                      <a:alpha val="43137"/>
                    </a:srgbClr>
                  </a:outerShdw>
                </a:effectLst>
              </a:rPr>
              <a:t/>
            </a:r>
            <a:br>
              <a:rPr lang="en-US" dirty="0" smtClean="0">
                <a:solidFill>
                  <a:schemeClr val="bg1"/>
                </a:solidFill>
                <a:effectLst>
                  <a:outerShdw blurRad="38100" dist="38100" dir="2700000" algn="tl">
                    <a:srgbClr val="000000">
                      <a:alpha val="43137"/>
                    </a:srgbClr>
                  </a:outerShdw>
                </a:effectLst>
              </a:rPr>
            </a:br>
            <a:r>
              <a:rPr lang="en-US" dirty="0" smtClean="0">
                <a:solidFill>
                  <a:schemeClr val="bg1"/>
                </a:solidFill>
                <a:effectLst>
                  <a:outerShdw blurRad="38100" dist="38100" dir="2700000" algn="tl">
                    <a:srgbClr val="000000">
                      <a:alpha val="43137"/>
                    </a:srgbClr>
                  </a:outerShdw>
                </a:effectLst>
              </a:rPr>
              <a:t>"</a:t>
            </a:r>
            <a:r>
              <a:rPr lang="en-US" dirty="0" smtClean="0">
                <a:solidFill>
                  <a:schemeClr val="bg1"/>
                </a:solidFill>
                <a:effectLst>
                  <a:outerShdw blurRad="38100" dist="38100" dir="2700000" algn="tl">
                    <a:srgbClr val="000000">
                      <a:alpha val="43137"/>
                    </a:srgbClr>
                  </a:outerShdw>
                </a:effectLst>
              </a:rPr>
              <a:t>Technologies to Maintain Biological Diversity," </a:t>
            </a:r>
            <a:r>
              <a:rPr lang="en-US" dirty="0" smtClean="0">
                <a:solidFill>
                  <a:schemeClr val="bg1"/>
                </a:solidFill>
                <a:effectLst>
                  <a:outerShdw blurRad="38100" dist="38100" dir="2700000" algn="tl">
                    <a:srgbClr val="000000">
                      <a:alpha val="43137"/>
                    </a:srgbClr>
                  </a:outerShdw>
                </a:effectLst>
              </a:rPr>
              <a:t>1987</a:t>
            </a:r>
            <a:endParaRPr lang="en-US" dirty="0">
              <a:solidFill>
                <a:schemeClr val="bg1"/>
              </a:solidFill>
              <a:effectLst>
                <a:outerShdw blurRad="38100" dist="38100" dir="2700000" algn="tl">
                  <a:srgbClr val="000000">
                    <a:alpha val="43137"/>
                  </a:srgbClr>
                </a:outerShdw>
              </a:effectLst>
            </a:endParaRPr>
          </a:p>
        </p:txBody>
      </p:sp>
      <p:sp>
        <p:nvSpPr>
          <p:cNvPr id="12" name="Title 1"/>
          <p:cNvSpPr>
            <a:spLocks noGrp="1"/>
          </p:cNvSpPr>
          <p:nvPr>
            <p:ph type="ctrTitle"/>
          </p:nvPr>
        </p:nvSpPr>
        <p:spPr>
          <a:xfrm>
            <a:off x="838200" y="4876800"/>
            <a:ext cx="5943600" cy="1470025"/>
          </a:xfrm>
        </p:spPr>
        <p:txBody>
          <a:bodyPr>
            <a:noAutofit/>
          </a:bodyPr>
          <a:lstStyle/>
          <a:p>
            <a:pPr algn="l"/>
            <a:r>
              <a:rPr lang="en-US" sz="7000" b="1" dirty="0" smtClean="0">
                <a:solidFill>
                  <a:schemeClr val="bg1"/>
                </a:solidFill>
                <a:effectLst>
                  <a:outerShdw blurRad="38100" dist="38100" dir="2700000" algn="tl">
                    <a:srgbClr val="000000">
                      <a:alpha val="43137"/>
                    </a:srgbClr>
                  </a:outerShdw>
                </a:effectLst>
              </a:rPr>
              <a:t>Biod</a:t>
            </a:r>
            <a:r>
              <a:rPr lang="en-US" sz="7000" b="1" dirty="0" smtClean="0">
                <a:solidFill>
                  <a:schemeClr val="bg1"/>
                </a:solidFill>
                <a:effectLst>
                  <a:outerShdw blurRad="38100" dist="38100" dir="2700000" algn="tl">
                    <a:srgbClr val="000000">
                      <a:alpha val="43137"/>
                    </a:srgbClr>
                  </a:outerShdw>
                </a:effectLst>
              </a:rPr>
              <a:t>iversity</a:t>
            </a:r>
            <a:endParaRPr lang="en-US" sz="7000" b="1" dirty="0">
              <a:solidFill>
                <a:schemeClr val="bg1"/>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dpqe0zkrjo0ak.cloudfront.net/pfil/8538/ph_8538_29290.jpg"/>
          <p:cNvPicPr>
            <a:picLocks noChangeAspect="1" noChangeArrowheads="1"/>
          </p:cNvPicPr>
          <p:nvPr/>
        </p:nvPicPr>
        <p:blipFill>
          <a:blip r:embed="rId2" cstate="print"/>
          <a:srcRect/>
          <a:stretch>
            <a:fillRect/>
          </a:stretch>
        </p:blipFill>
        <p:spPr bwMode="auto">
          <a:xfrm>
            <a:off x="-543454" y="0"/>
            <a:ext cx="10297054" cy="6858000"/>
          </a:xfrm>
          <a:prstGeom prst="rect">
            <a:avLst/>
          </a:prstGeom>
          <a:noFill/>
        </p:spPr>
      </p:pic>
      <p:sp>
        <p:nvSpPr>
          <p:cNvPr id="6" name="Title 1"/>
          <p:cNvSpPr txBox="1">
            <a:spLocks/>
          </p:cNvSpPr>
          <p:nvPr/>
        </p:nvSpPr>
        <p:spPr>
          <a:xfrm>
            <a:off x="838200" y="4876800"/>
            <a:ext cx="9296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0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Biodiversity </a:t>
            </a:r>
            <a:r>
              <a:rPr kumimoji="0" lang="en-US" sz="50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is declining</a:t>
            </a:r>
            <a:endParaRPr kumimoji="0" lang="en-US" sz="5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dpqe0zkrjo0ak.cloudfront.net/pfil/8538/ph_8538_29290.jpg"/>
          <p:cNvPicPr>
            <a:picLocks noChangeAspect="1" noChangeArrowheads="1"/>
          </p:cNvPicPr>
          <p:nvPr/>
        </p:nvPicPr>
        <p:blipFill>
          <a:blip r:embed="rId2" cstate="print"/>
          <a:srcRect/>
          <a:stretch>
            <a:fillRect/>
          </a:stretch>
        </p:blipFill>
        <p:spPr bwMode="auto">
          <a:xfrm>
            <a:off x="-543454" y="0"/>
            <a:ext cx="10297054" cy="6858000"/>
          </a:xfrm>
          <a:prstGeom prst="rect">
            <a:avLst/>
          </a:prstGeom>
          <a:noFill/>
        </p:spPr>
      </p:pic>
      <p:sp>
        <p:nvSpPr>
          <p:cNvPr id="4" name="Rectangle 3"/>
          <p:cNvSpPr/>
          <p:nvPr/>
        </p:nvSpPr>
        <p:spPr>
          <a:xfrm>
            <a:off x="381000" y="357426"/>
            <a:ext cx="8001000" cy="1938992"/>
          </a:xfrm>
          <a:prstGeom prst="rect">
            <a:avLst/>
          </a:prstGeom>
        </p:spPr>
        <p:txBody>
          <a:bodyPr wrap="square">
            <a:spAutoFit/>
          </a:bodyPr>
          <a:lstStyle/>
          <a:p>
            <a:pPr algn="ctr"/>
            <a:r>
              <a:rPr lang="en-US" sz="6000" b="1" dirty="0" smtClean="0"/>
              <a:t>What </a:t>
            </a:r>
            <a:r>
              <a:rPr lang="en-US" sz="6000" b="1" dirty="0" smtClean="0"/>
              <a:t>are the </a:t>
            </a:r>
            <a:r>
              <a:rPr lang="en-US" sz="6000" b="1" dirty="0" smtClean="0"/>
              <a:t>consequences?</a:t>
            </a:r>
            <a:endParaRPr lang="en-US" sz="6000" b="1" dirty="0"/>
          </a:p>
        </p:txBody>
      </p:sp>
      <p:sp>
        <p:nvSpPr>
          <p:cNvPr id="6" name="Title 1"/>
          <p:cNvSpPr txBox="1">
            <a:spLocks/>
          </p:cNvSpPr>
          <p:nvPr/>
        </p:nvSpPr>
        <p:spPr>
          <a:xfrm>
            <a:off x="838200" y="4876800"/>
            <a:ext cx="9296400" cy="1470025"/>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0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Biodiversity </a:t>
            </a:r>
            <a:r>
              <a:rPr kumimoji="0" lang="en-US" sz="50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is declining</a:t>
            </a:r>
            <a:endParaRPr kumimoji="0" lang="en-US" sz="5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0"/>
            <a:ext cx="9144000" cy="32766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800600" y="762000"/>
            <a:ext cx="3733800" cy="1477328"/>
          </a:xfrm>
          <a:prstGeom prst="rect">
            <a:avLst/>
          </a:prstGeom>
          <a:noFill/>
        </p:spPr>
        <p:txBody>
          <a:bodyPr wrap="square" rtlCol="0">
            <a:spAutoFit/>
          </a:bodyPr>
          <a:lstStyle/>
          <a:p>
            <a:pPr algn="ctr"/>
            <a:r>
              <a:rPr lang="en-US" sz="3000" b="1" i="1" dirty="0" smtClean="0">
                <a:solidFill>
                  <a:schemeClr val="bg1"/>
                </a:solidFill>
              </a:rPr>
              <a:t>Biodiversity often positively linked with ecosystem functioning</a:t>
            </a:r>
            <a:endParaRPr lang="en-US" sz="3000" b="1" i="1" dirty="0">
              <a:solidFill>
                <a:schemeClr val="bg1"/>
              </a:solidFill>
            </a:endParaRPr>
          </a:p>
        </p:txBody>
      </p:sp>
      <p:grpSp>
        <p:nvGrpSpPr>
          <p:cNvPr id="38" name="Group 37"/>
          <p:cNvGrpSpPr/>
          <p:nvPr/>
        </p:nvGrpSpPr>
        <p:grpSpPr>
          <a:xfrm>
            <a:off x="1149897" y="76202"/>
            <a:ext cx="6927303" cy="3581398"/>
            <a:chOff x="1149897" y="76202"/>
            <a:chExt cx="5327103" cy="3581398"/>
          </a:xfrm>
        </p:grpSpPr>
        <p:cxnSp>
          <p:nvCxnSpPr>
            <p:cNvPr id="39" name="Straight Connector 38"/>
            <p:cNvCxnSpPr/>
            <p:nvPr/>
          </p:nvCxnSpPr>
          <p:spPr>
            <a:xfrm>
              <a:off x="1149897" y="76202"/>
              <a:ext cx="0" cy="237079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149897" y="2446995"/>
              <a:ext cx="268651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Arc 40"/>
            <p:cNvSpPr/>
            <p:nvPr/>
          </p:nvSpPr>
          <p:spPr>
            <a:xfrm flipH="1">
              <a:off x="1178599" y="1286807"/>
              <a:ext cx="5298401" cy="2370793"/>
            </a:xfrm>
            <a:prstGeom prst="arc">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grpSp>
      <p:grpSp>
        <p:nvGrpSpPr>
          <p:cNvPr id="42" name="Group 41"/>
          <p:cNvGrpSpPr/>
          <p:nvPr/>
        </p:nvGrpSpPr>
        <p:grpSpPr>
          <a:xfrm>
            <a:off x="152401" y="76199"/>
            <a:ext cx="3101381" cy="2970955"/>
            <a:chOff x="152401" y="76199"/>
            <a:chExt cx="3101381" cy="2970955"/>
          </a:xfrm>
        </p:grpSpPr>
        <p:sp>
          <p:nvSpPr>
            <p:cNvPr id="43" name="TextBox 42"/>
            <p:cNvSpPr txBox="1"/>
            <p:nvPr/>
          </p:nvSpPr>
          <p:spPr>
            <a:xfrm rot="16200000">
              <a:off x="-597976" y="826576"/>
              <a:ext cx="2361523" cy="860770"/>
            </a:xfrm>
            <a:prstGeom prst="rect">
              <a:avLst/>
            </a:prstGeom>
            <a:noFill/>
          </p:spPr>
          <p:txBody>
            <a:bodyPr wrap="square" rtlCol="0">
              <a:spAutoFit/>
            </a:bodyPr>
            <a:lstStyle/>
            <a:p>
              <a:pPr algn="ctr"/>
              <a:r>
                <a:rPr lang="en-US" sz="2800" dirty="0" smtClean="0">
                  <a:solidFill>
                    <a:schemeClr val="bg1"/>
                  </a:solidFill>
                </a:rPr>
                <a:t>Ecosystem Functioning</a:t>
              </a:r>
              <a:endParaRPr lang="en-US" sz="2800" dirty="0">
                <a:solidFill>
                  <a:schemeClr val="bg1"/>
                </a:solidFill>
              </a:endParaRPr>
            </a:p>
          </p:txBody>
        </p:sp>
        <p:sp>
          <p:nvSpPr>
            <p:cNvPr id="44" name="TextBox 43"/>
            <p:cNvSpPr txBox="1"/>
            <p:nvPr/>
          </p:nvSpPr>
          <p:spPr>
            <a:xfrm>
              <a:off x="1371600" y="2523934"/>
              <a:ext cx="1882182" cy="523220"/>
            </a:xfrm>
            <a:prstGeom prst="rect">
              <a:avLst/>
            </a:prstGeom>
            <a:noFill/>
          </p:spPr>
          <p:txBody>
            <a:bodyPr wrap="none" rtlCol="0">
              <a:spAutoFit/>
            </a:bodyPr>
            <a:lstStyle/>
            <a:p>
              <a:r>
                <a:rPr lang="en-US" sz="2800" dirty="0" smtClean="0">
                  <a:solidFill>
                    <a:schemeClr val="bg1"/>
                  </a:solidFill>
                </a:rPr>
                <a:t>Biodiversity</a:t>
              </a:r>
              <a:endParaRPr lang="en-US" sz="2800" dirty="0">
                <a:solidFill>
                  <a:schemeClr val="bg1"/>
                </a:solidFill>
              </a:endParaRPr>
            </a:p>
          </p:txBody>
        </p:sp>
      </p:grpSp>
    </p:spTree>
    <p:extLst>
      <p:ext uri="{BB962C8B-B14F-4D97-AF65-F5344CB8AC3E}">
        <p14:creationId xmlns:p14="http://schemas.microsoft.com/office/powerpoint/2010/main" xmlns="" val="359613578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3200400"/>
            <a:ext cx="9144000" cy="3657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0" y="0"/>
            <a:ext cx="9144000" cy="32766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2590800" y="3581401"/>
            <a:ext cx="4191000" cy="31241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2" name="Group 28"/>
          <p:cNvGrpSpPr/>
          <p:nvPr/>
        </p:nvGrpSpPr>
        <p:grpSpPr>
          <a:xfrm>
            <a:off x="381000" y="3967273"/>
            <a:ext cx="2209800" cy="2814527"/>
            <a:chOff x="6934200" y="245569"/>
            <a:chExt cx="2209800" cy="2814527"/>
          </a:xfrm>
        </p:grpSpPr>
        <p:sp>
          <p:nvSpPr>
            <p:cNvPr id="22" name="TextBox 21"/>
            <p:cNvSpPr txBox="1"/>
            <p:nvPr/>
          </p:nvSpPr>
          <p:spPr>
            <a:xfrm>
              <a:off x="7010400" y="2290655"/>
              <a:ext cx="2072509" cy="769441"/>
            </a:xfrm>
            <a:prstGeom prst="rect">
              <a:avLst/>
            </a:prstGeom>
            <a:noFill/>
          </p:spPr>
          <p:txBody>
            <a:bodyPr wrap="square" rtlCol="0">
              <a:spAutoFit/>
            </a:bodyPr>
            <a:lstStyle/>
            <a:p>
              <a:r>
                <a:rPr lang="en-US" sz="2400" b="1" dirty="0" smtClean="0">
                  <a:solidFill>
                    <a:schemeClr val="accent6">
                      <a:lumMod val="60000"/>
                      <a:lumOff val="40000"/>
                    </a:schemeClr>
                  </a:solidFill>
                </a:rPr>
                <a:t>Resources</a:t>
              </a:r>
            </a:p>
            <a:p>
              <a:r>
                <a:rPr lang="en-US" sz="2000" dirty="0" smtClean="0">
                  <a:solidFill>
                    <a:schemeClr val="accent6">
                      <a:lumMod val="60000"/>
                      <a:lumOff val="40000"/>
                    </a:schemeClr>
                  </a:solidFill>
                </a:rPr>
                <a:t>e.g., Nutrients</a:t>
              </a:r>
              <a:endParaRPr lang="en-US" sz="2000" dirty="0">
                <a:solidFill>
                  <a:schemeClr val="accent6">
                    <a:lumMod val="60000"/>
                    <a:lumOff val="40000"/>
                  </a:schemeClr>
                </a:solidFill>
              </a:endParaRPr>
            </a:p>
          </p:txBody>
        </p:sp>
        <p:sp>
          <p:nvSpPr>
            <p:cNvPr id="24" name="TextBox 23"/>
            <p:cNvSpPr txBox="1"/>
            <p:nvPr/>
          </p:nvSpPr>
          <p:spPr>
            <a:xfrm>
              <a:off x="6956778" y="245569"/>
              <a:ext cx="2187222" cy="769441"/>
            </a:xfrm>
            <a:prstGeom prst="rect">
              <a:avLst/>
            </a:prstGeom>
            <a:noFill/>
          </p:spPr>
          <p:txBody>
            <a:bodyPr wrap="square" rtlCol="0">
              <a:spAutoFit/>
            </a:bodyPr>
            <a:lstStyle/>
            <a:p>
              <a:r>
                <a:rPr lang="en-US" sz="2400" b="1" dirty="0">
                  <a:solidFill>
                    <a:srgbClr val="0070C0"/>
                  </a:solidFill>
                </a:rPr>
                <a:t>2</a:t>
              </a:r>
              <a:r>
                <a:rPr lang="en-US" sz="2400" b="1" dirty="0" smtClean="0">
                  <a:solidFill>
                    <a:srgbClr val="0070C0"/>
                  </a:solidFill>
                </a:rPr>
                <a:t>° Production</a:t>
              </a:r>
            </a:p>
            <a:p>
              <a:r>
                <a:rPr lang="en-US" sz="2000" dirty="0" smtClean="0">
                  <a:solidFill>
                    <a:srgbClr val="0070C0"/>
                  </a:solidFill>
                </a:rPr>
                <a:t>e.g., Fish growth</a:t>
              </a:r>
              <a:endParaRPr lang="en-US" sz="2000" dirty="0">
                <a:solidFill>
                  <a:srgbClr val="0070C0"/>
                </a:solidFill>
              </a:endParaRPr>
            </a:p>
          </p:txBody>
        </p:sp>
        <p:sp>
          <p:nvSpPr>
            <p:cNvPr id="23" name="TextBox 22"/>
            <p:cNvSpPr txBox="1"/>
            <p:nvPr/>
          </p:nvSpPr>
          <p:spPr>
            <a:xfrm>
              <a:off x="6934200" y="1159969"/>
              <a:ext cx="2138175" cy="1077218"/>
            </a:xfrm>
            <a:prstGeom prst="rect">
              <a:avLst/>
            </a:prstGeom>
            <a:noFill/>
          </p:spPr>
          <p:txBody>
            <a:bodyPr wrap="square" rtlCol="0">
              <a:spAutoFit/>
            </a:bodyPr>
            <a:lstStyle/>
            <a:p>
              <a:r>
                <a:rPr lang="en-US" sz="2400" b="1" dirty="0" smtClean="0">
                  <a:solidFill>
                    <a:srgbClr val="92D050"/>
                  </a:solidFill>
                </a:rPr>
                <a:t>1° Production</a:t>
              </a:r>
            </a:p>
            <a:p>
              <a:pPr marL="463550" indent="-463550"/>
              <a:r>
                <a:rPr lang="en-US" sz="2000" dirty="0">
                  <a:solidFill>
                    <a:srgbClr val="92D050"/>
                  </a:solidFill>
                </a:rPr>
                <a:t>e.g., </a:t>
              </a:r>
              <a:r>
                <a:rPr lang="en-US" sz="2000" dirty="0" smtClean="0">
                  <a:solidFill>
                    <a:srgbClr val="92D050"/>
                  </a:solidFill>
                </a:rPr>
                <a:t>Seagrass growth</a:t>
              </a:r>
              <a:endParaRPr lang="en-US" sz="2400" dirty="0">
                <a:solidFill>
                  <a:srgbClr val="92D050"/>
                </a:solidFill>
              </a:endParaRPr>
            </a:p>
          </p:txBody>
        </p:sp>
      </p:grpSp>
      <p:sp>
        <p:nvSpPr>
          <p:cNvPr id="30" name="TextBox 29"/>
          <p:cNvSpPr txBox="1"/>
          <p:nvPr/>
        </p:nvSpPr>
        <p:spPr>
          <a:xfrm>
            <a:off x="4800600" y="762000"/>
            <a:ext cx="3733800" cy="1477328"/>
          </a:xfrm>
          <a:prstGeom prst="rect">
            <a:avLst/>
          </a:prstGeom>
          <a:noFill/>
        </p:spPr>
        <p:txBody>
          <a:bodyPr wrap="square" rtlCol="0">
            <a:spAutoFit/>
          </a:bodyPr>
          <a:lstStyle/>
          <a:p>
            <a:pPr algn="ctr"/>
            <a:r>
              <a:rPr lang="en-US" sz="3000" b="1" i="1" dirty="0" smtClean="0">
                <a:solidFill>
                  <a:schemeClr val="bg1"/>
                </a:solidFill>
              </a:rPr>
              <a:t>Biodiversity often positively linked with ecosystem functioning</a:t>
            </a:r>
            <a:endParaRPr lang="en-US" sz="3000" b="1" i="1" dirty="0">
              <a:solidFill>
                <a:schemeClr val="bg1"/>
              </a:solidFill>
            </a:endParaRPr>
          </a:p>
        </p:txBody>
      </p:sp>
      <p:grpSp>
        <p:nvGrpSpPr>
          <p:cNvPr id="3" name="Group 31"/>
          <p:cNvGrpSpPr/>
          <p:nvPr/>
        </p:nvGrpSpPr>
        <p:grpSpPr>
          <a:xfrm>
            <a:off x="6858000" y="4114800"/>
            <a:ext cx="2209800" cy="2506751"/>
            <a:chOff x="6934200" y="245569"/>
            <a:chExt cx="2209800" cy="2506751"/>
          </a:xfrm>
        </p:grpSpPr>
        <p:sp>
          <p:nvSpPr>
            <p:cNvPr id="33" name="TextBox 32"/>
            <p:cNvSpPr txBox="1"/>
            <p:nvPr/>
          </p:nvSpPr>
          <p:spPr>
            <a:xfrm>
              <a:off x="7010400" y="2290655"/>
              <a:ext cx="2072509" cy="461665"/>
            </a:xfrm>
            <a:prstGeom prst="rect">
              <a:avLst/>
            </a:prstGeom>
            <a:noFill/>
          </p:spPr>
          <p:txBody>
            <a:bodyPr wrap="square" rtlCol="0">
              <a:spAutoFit/>
            </a:bodyPr>
            <a:lstStyle/>
            <a:p>
              <a:r>
                <a:rPr lang="en-US" sz="2400" b="1" dirty="0" smtClean="0">
                  <a:solidFill>
                    <a:schemeClr val="accent6">
                      <a:lumMod val="60000"/>
                      <a:lumOff val="40000"/>
                    </a:schemeClr>
                  </a:solidFill>
                </a:rPr>
                <a:t>Water clarity</a:t>
              </a:r>
              <a:endParaRPr lang="en-US" sz="2000" b="1" dirty="0">
                <a:solidFill>
                  <a:schemeClr val="accent6">
                    <a:lumMod val="60000"/>
                    <a:lumOff val="40000"/>
                  </a:schemeClr>
                </a:solidFill>
              </a:endParaRPr>
            </a:p>
          </p:txBody>
        </p:sp>
        <p:sp>
          <p:nvSpPr>
            <p:cNvPr id="34" name="TextBox 33"/>
            <p:cNvSpPr txBox="1"/>
            <p:nvPr/>
          </p:nvSpPr>
          <p:spPr>
            <a:xfrm>
              <a:off x="6956778" y="245569"/>
              <a:ext cx="2187222" cy="461665"/>
            </a:xfrm>
            <a:prstGeom prst="rect">
              <a:avLst/>
            </a:prstGeom>
            <a:noFill/>
          </p:spPr>
          <p:txBody>
            <a:bodyPr wrap="square" rtlCol="0">
              <a:spAutoFit/>
            </a:bodyPr>
            <a:lstStyle/>
            <a:p>
              <a:r>
                <a:rPr lang="en-US" sz="2400" b="1" dirty="0" smtClean="0">
                  <a:solidFill>
                    <a:srgbClr val="0070C0"/>
                  </a:solidFill>
                </a:rPr>
                <a:t>Fisheries</a:t>
              </a:r>
              <a:endParaRPr lang="en-US" sz="2000" b="1" dirty="0">
                <a:solidFill>
                  <a:srgbClr val="0070C0"/>
                </a:solidFill>
              </a:endParaRPr>
            </a:p>
          </p:txBody>
        </p:sp>
        <p:sp>
          <p:nvSpPr>
            <p:cNvPr id="35" name="TextBox 34"/>
            <p:cNvSpPr txBox="1"/>
            <p:nvPr/>
          </p:nvSpPr>
          <p:spPr>
            <a:xfrm>
              <a:off x="6934200" y="1159969"/>
              <a:ext cx="2138175" cy="830997"/>
            </a:xfrm>
            <a:prstGeom prst="rect">
              <a:avLst/>
            </a:prstGeom>
            <a:noFill/>
          </p:spPr>
          <p:txBody>
            <a:bodyPr wrap="square" rtlCol="0">
              <a:spAutoFit/>
            </a:bodyPr>
            <a:lstStyle/>
            <a:p>
              <a:r>
                <a:rPr lang="en-US" sz="2400" b="1" dirty="0" smtClean="0">
                  <a:solidFill>
                    <a:srgbClr val="92D050"/>
                  </a:solidFill>
                </a:rPr>
                <a:t>Sediment stabilization</a:t>
              </a:r>
              <a:endParaRPr lang="en-US" sz="2400" b="1" dirty="0">
                <a:solidFill>
                  <a:srgbClr val="92D050"/>
                </a:solidFill>
              </a:endParaRPr>
            </a:p>
          </p:txBody>
        </p:sp>
      </p:grpSp>
      <p:sp>
        <p:nvSpPr>
          <p:cNvPr id="36" name="TextBox 35"/>
          <p:cNvSpPr txBox="1"/>
          <p:nvPr/>
        </p:nvSpPr>
        <p:spPr>
          <a:xfrm>
            <a:off x="228600" y="3455313"/>
            <a:ext cx="2667000" cy="430887"/>
          </a:xfrm>
          <a:prstGeom prst="rect">
            <a:avLst/>
          </a:prstGeom>
          <a:noFill/>
        </p:spPr>
        <p:txBody>
          <a:bodyPr wrap="square" rtlCol="0">
            <a:spAutoFit/>
          </a:bodyPr>
          <a:lstStyle/>
          <a:p>
            <a:pPr algn="ctr"/>
            <a:r>
              <a:rPr lang="en-US" sz="2200" b="1" dirty="0" smtClean="0"/>
              <a:t>Ecosystem  functions</a:t>
            </a:r>
            <a:endParaRPr lang="en-US" sz="2200" dirty="0"/>
          </a:p>
        </p:txBody>
      </p:sp>
      <p:sp>
        <p:nvSpPr>
          <p:cNvPr id="37" name="TextBox 36"/>
          <p:cNvSpPr txBox="1"/>
          <p:nvPr/>
        </p:nvSpPr>
        <p:spPr>
          <a:xfrm>
            <a:off x="6172200" y="3455313"/>
            <a:ext cx="2667000" cy="430887"/>
          </a:xfrm>
          <a:prstGeom prst="rect">
            <a:avLst/>
          </a:prstGeom>
          <a:noFill/>
        </p:spPr>
        <p:txBody>
          <a:bodyPr wrap="square" rtlCol="0">
            <a:spAutoFit/>
          </a:bodyPr>
          <a:lstStyle/>
          <a:p>
            <a:pPr algn="ctr"/>
            <a:r>
              <a:rPr lang="en-US" sz="2200" b="1" dirty="0" smtClean="0"/>
              <a:t>Ecosystem  services</a:t>
            </a:r>
            <a:endParaRPr lang="en-US" sz="2200" dirty="0"/>
          </a:p>
        </p:txBody>
      </p:sp>
      <p:grpSp>
        <p:nvGrpSpPr>
          <p:cNvPr id="4" name="Group 37"/>
          <p:cNvGrpSpPr/>
          <p:nvPr/>
        </p:nvGrpSpPr>
        <p:grpSpPr>
          <a:xfrm>
            <a:off x="1149897" y="76202"/>
            <a:ext cx="6927303" cy="3581398"/>
            <a:chOff x="1149897" y="76202"/>
            <a:chExt cx="5327103" cy="3581398"/>
          </a:xfrm>
        </p:grpSpPr>
        <p:cxnSp>
          <p:nvCxnSpPr>
            <p:cNvPr id="39" name="Straight Connector 38"/>
            <p:cNvCxnSpPr/>
            <p:nvPr/>
          </p:nvCxnSpPr>
          <p:spPr>
            <a:xfrm>
              <a:off x="1149897" y="76202"/>
              <a:ext cx="0" cy="237079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149897" y="2446995"/>
              <a:ext cx="268651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Arc 40"/>
            <p:cNvSpPr/>
            <p:nvPr/>
          </p:nvSpPr>
          <p:spPr>
            <a:xfrm flipH="1">
              <a:off x="1178599" y="1286807"/>
              <a:ext cx="5298401" cy="2370793"/>
            </a:xfrm>
            <a:prstGeom prst="arc">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grpSp>
      <p:grpSp>
        <p:nvGrpSpPr>
          <p:cNvPr id="5" name="Group 41"/>
          <p:cNvGrpSpPr/>
          <p:nvPr/>
        </p:nvGrpSpPr>
        <p:grpSpPr>
          <a:xfrm>
            <a:off x="152401" y="76199"/>
            <a:ext cx="3101381" cy="2970955"/>
            <a:chOff x="152401" y="76199"/>
            <a:chExt cx="3101381" cy="2970955"/>
          </a:xfrm>
        </p:grpSpPr>
        <p:sp>
          <p:nvSpPr>
            <p:cNvPr id="43" name="TextBox 42"/>
            <p:cNvSpPr txBox="1"/>
            <p:nvPr/>
          </p:nvSpPr>
          <p:spPr>
            <a:xfrm rot="16200000">
              <a:off x="-597976" y="826576"/>
              <a:ext cx="2361523" cy="860770"/>
            </a:xfrm>
            <a:prstGeom prst="rect">
              <a:avLst/>
            </a:prstGeom>
            <a:noFill/>
          </p:spPr>
          <p:txBody>
            <a:bodyPr wrap="square" rtlCol="0">
              <a:spAutoFit/>
            </a:bodyPr>
            <a:lstStyle/>
            <a:p>
              <a:pPr algn="ctr"/>
              <a:r>
                <a:rPr lang="en-US" sz="2800" dirty="0" smtClean="0">
                  <a:solidFill>
                    <a:schemeClr val="bg1"/>
                  </a:solidFill>
                </a:rPr>
                <a:t>Ecosystem Functioning</a:t>
              </a:r>
              <a:endParaRPr lang="en-US" sz="2800" dirty="0">
                <a:solidFill>
                  <a:schemeClr val="bg1"/>
                </a:solidFill>
              </a:endParaRPr>
            </a:p>
          </p:txBody>
        </p:sp>
        <p:sp>
          <p:nvSpPr>
            <p:cNvPr id="44" name="TextBox 43"/>
            <p:cNvSpPr txBox="1"/>
            <p:nvPr/>
          </p:nvSpPr>
          <p:spPr>
            <a:xfrm>
              <a:off x="1371600" y="2523934"/>
              <a:ext cx="1882182" cy="523220"/>
            </a:xfrm>
            <a:prstGeom prst="rect">
              <a:avLst/>
            </a:prstGeom>
            <a:noFill/>
          </p:spPr>
          <p:txBody>
            <a:bodyPr wrap="none" rtlCol="0">
              <a:spAutoFit/>
            </a:bodyPr>
            <a:lstStyle/>
            <a:p>
              <a:r>
                <a:rPr lang="en-US" sz="2800" dirty="0" smtClean="0">
                  <a:solidFill>
                    <a:schemeClr val="bg1"/>
                  </a:solidFill>
                </a:rPr>
                <a:t>Biodiversity</a:t>
              </a:r>
              <a:endParaRPr lang="en-US" sz="2800" dirty="0">
                <a:solidFill>
                  <a:schemeClr val="bg1"/>
                </a:solidFill>
              </a:endParaRPr>
            </a:p>
          </p:txBody>
        </p:sp>
      </p:grpSp>
    </p:spTree>
    <p:extLst>
      <p:ext uri="{BB962C8B-B14F-4D97-AF65-F5344CB8AC3E}">
        <p14:creationId xmlns:p14="http://schemas.microsoft.com/office/powerpoint/2010/main" xmlns="" val="359613578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17643</TotalTime>
  <Words>4467</Words>
  <Application>Microsoft Office PowerPoint</Application>
  <PresentationFormat>On-screen Show (4:3)</PresentationFormat>
  <Paragraphs>493</Paragraphs>
  <Slides>43</Slides>
  <Notes>33</Notes>
  <HiddenSlides>0</HiddenSlides>
  <MMClips>0</MMClips>
  <ScaleCrop>false</ScaleCrop>
  <HeadingPairs>
    <vt:vector size="4" baseType="variant">
      <vt:variant>
        <vt:lpstr>Theme</vt:lpstr>
      </vt:variant>
      <vt:variant>
        <vt:i4>3</vt:i4>
      </vt:variant>
      <vt:variant>
        <vt:lpstr>Slide Titles</vt:lpstr>
      </vt:variant>
      <vt:variant>
        <vt:i4>43</vt:i4>
      </vt:variant>
    </vt:vector>
  </HeadingPairs>
  <TitlesOfParts>
    <vt:vector size="46" baseType="lpstr">
      <vt:lpstr>Office Theme</vt:lpstr>
      <vt:lpstr>1_Office Theme</vt:lpstr>
      <vt:lpstr>2_office theme</vt:lpstr>
      <vt:lpstr>Dimensions of Biodiversity  and Ecosystem Functioning</vt:lpstr>
      <vt:lpstr>Dimensions of Biodiversity  and Ecosystem Functioning</vt:lpstr>
      <vt:lpstr>Slide 3</vt:lpstr>
      <vt:lpstr>Slide 4</vt:lpstr>
      <vt:lpstr>Biodiversity</vt:lpstr>
      <vt:lpstr>Slide 6</vt:lpstr>
      <vt:lpstr>Slide 7</vt:lpstr>
      <vt:lpstr>Slide 8</vt:lpstr>
      <vt:lpstr>Slide 9</vt:lpstr>
      <vt:lpstr>Slide 10</vt:lpstr>
      <vt:lpstr>Slide 11</vt:lpstr>
      <vt:lpstr>Slide 12</vt:lpstr>
      <vt:lpstr>Slide 13</vt:lpstr>
      <vt:lpstr>Biodiversity ≠ species</vt:lpstr>
      <vt:lpstr>Dimensions of Biodiversity</vt:lpstr>
      <vt:lpstr>Dimensions of Biodiversity</vt:lpstr>
      <vt:lpstr>Slide 17</vt:lpstr>
      <vt:lpstr>Comparing Dimensions of Biodiversity</vt:lpstr>
      <vt:lpstr>Comparing Dimensions of Biodiversity</vt:lpstr>
      <vt:lpstr>Slide 20</vt:lpstr>
      <vt:lpstr>Slide 21</vt:lpstr>
      <vt:lpstr>Slide 22</vt:lpstr>
      <vt:lpstr>Slide 23</vt:lpstr>
      <vt:lpstr>Slide 24</vt:lpstr>
      <vt:lpstr>Slide 25</vt:lpstr>
      <vt:lpstr>Slide 26</vt:lpstr>
      <vt:lpstr>Methods</vt:lpstr>
      <vt:lpstr>Methods</vt:lpstr>
      <vt:lpstr>Slide 29</vt:lpstr>
      <vt:lpstr>Slide 30</vt:lpstr>
      <vt:lpstr>Slide 31</vt:lpstr>
      <vt:lpstr>Systematic Review Approach:  What traits are used  to assess functional diversity?</vt:lpstr>
      <vt:lpstr>Slide 33</vt:lpstr>
      <vt:lpstr>Systematic Review</vt:lpstr>
      <vt:lpstr>Slide 35</vt:lpstr>
      <vt:lpstr>Slide 36</vt:lpstr>
      <vt:lpstr>Slide 37</vt:lpstr>
      <vt:lpstr>Slide 38</vt:lpstr>
      <vt:lpstr>Slide 39</vt:lpstr>
      <vt:lpstr>Slide 40</vt:lpstr>
      <vt:lpstr>Slide 41</vt:lpstr>
      <vt:lpstr>Slide 42</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Taxonomic Diversity and Ecosystem Functions</dc:title>
  <dc:creator>Xhan</dc:creator>
  <cp:lastModifiedBy>Pamela Reynolds</cp:lastModifiedBy>
  <cp:revision>398</cp:revision>
  <dcterms:created xsi:type="dcterms:W3CDTF">2013-07-08T20:39:20Z</dcterms:created>
  <dcterms:modified xsi:type="dcterms:W3CDTF">2014-08-08T16:53:03Z</dcterms:modified>
</cp:coreProperties>
</file>